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64" r:id="rId3"/>
    <p:sldId id="286" r:id="rId4"/>
    <p:sldId id="293" r:id="rId5"/>
    <p:sldId id="287" r:id="rId6"/>
    <p:sldId id="288" r:id="rId7"/>
    <p:sldId id="289" r:id="rId8"/>
    <p:sldId id="290" r:id="rId9"/>
    <p:sldId id="292" r:id="rId10"/>
    <p:sldId id="277" r:id="rId11"/>
    <p:sldId id="284" r:id="rId12"/>
    <p:sldId id="279" r:id="rId13"/>
    <p:sldId id="274"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a nika" initials="en" lastIdx="1" clrIdx="0">
    <p:extLst>
      <p:ext uri="{19B8F6BF-5375-455C-9EA6-DF929625EA0E}">
        <p15:presenceInfo xmlns:p15="http://schemas.microsoft.com/office/powerpoint/2012/main" userId="e6f5064ab2cd4c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CAF0"/>
    <a:srgbClr val="25A6E0"/>
    <a:srgbClr val="1174B7"/>
    <a:srgbClr val="104499"/>
    <a:srgbClr val="1351B5"/>
    <a:srgbClr val="1967E7"/>
    <a:srgbClr val="0C507E"/>
    <a:srgbClr val="BDE9F9"/>
    <a:srgbClr val="B6E7F8"/>
    <a:srgbClr val="A4F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6586" autoAdjust="0"/>
  </p:normalViewPr>
  <p:slideViewPr>
    <p:cSldViewPr snapToGrid="0">
      <p:cViewPr varScale="1">
        <p:scale>
          <a:sx n="107" d="100"/>
          <a:sy n="107" d="100"/>
        </p:scale>
        <p:origin x="690" y="11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D083E-ABAD-494D-AF90-3C0C70474003}" type="datetimeFigureOut">
              <a:rPr lang="el-GR" smtClean="0"/>
              <a:t>29/6/2023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9331-5475-48B0-8A0C-446BD7BB2DBE}" type="slidenum">
              <a:rPr lang="el-GR" smtClean="0"/>
              <a:t>‹#›</a:t>
            </a:fld>
            <a:endParaRPr lang="el-GR"/>
          </a:p>
        </p:txBody>
      </p:sp>
    </p:spTree>
    <p:extLst>
      <p:ext uri="{BB962C8B-B14F-4D97-AF65-F5344CB8AC3E}">
        <p14:creationId xmlns:p14="http://schemas.microsoft.com/office/powerpoint/2010/main" val="377579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D399331-5475-48B0-8A0C-446BD7BB2DBE}" type="slidenum">
              <a:rPr lang="el-GR" smtClean="0"/>
              <a:t>10</a:t>
            </a:fld>
            <a:endParaRPr lang="el-GR"/>
          </a:p>
        </p:txBody>
      </p:sp>
    </p:spTree>
    <p:extLst>
      <p:ext uri="{BB962C8B-B14F-4D97-AF65-F5344CB8AC3E}">
        <p14:creationId xmlns:p14="http://schemas.microsoft.com/office/powerpoint/2010/main" val="240687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D399331-5475-48B0-8A0C-446BD7BB2DBE}" type="slidenum">
              <a:rPr lang="el-GR" smtClean="0"/>
              <a:t>12</a:t>
            </a:fld>
            <a:endParaRPr lang="el-GR"/>
          </a:p>
        </p:txBody>
      </p:sp>
    </p:spTree>
    <p:extLst>
      <p:ext uri="{BB962C8B-B14F-4D97-AF65-F5344CB8AC3E}">
        <p14:creationId xmlns:p14="http://schemas.microsoft.com/office/powerpoint/2010/main" val="2571620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hidrogenoaragon.org/en/" TargetMode="External"/><Relationship Id="rId7" Type="http://schemas.openxmlformats.org/officeDocument/2006/relationships/hyperlink" Target="https://tecnico.ulisboa.pt/"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www.innovela.be/" TargetMode="Externa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linkedin.com/company/uphymob" TargetMode="External"/><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hyperlink" Target="https://www.youtube.com/channel/UC6W3OuO1peLpVSHv8iyzrE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twitter.com/uphymob" TargetMode="External"/><Relationship Id="rId5" Type="http://schemas.openxmlformats.org/officeDocument/2006/relationships/image" Target="../media/image11.png"/><Relationship Id="rId10" Type="http://schemas.openxmlformats.org/officeDocument/2006/relationships/hyperlink" Target="https://www.facebook.com/uphymob" TargetMode="External"/><Relationship Id="rId4" Type="http://schemas.openxmlformats.org/officeDocument/2006/relationships/image" Target="../media/image10.png"/><Relationship Id="rId9" Type="http://schemas.openxmlformats.org/officeDocument/2006/relationships/hyperlink" Target="https://uphymob.eu/"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dark">
    <p:bg>
      <p:bgPr>
        <a:gradFill>
          <a:gsLst>
            <a:gs pos="0">
              <a:schemeClr val="tx1"/>
            </a:gs>
            <a:gs pos="100000">
              <a:srgbClr val="1351B5"/>
            </a:gs>
          </a:gsLst>
          <a:lin ang="2700000" scaled="0"/>
        </a:gradFill>
        <a:effectLst/>
      </p:bgPr>
    </p:bg>
    <p:spTree>
      <p:nvGrpSpPr>
        <p:cNvPr id="1" name=""/>
        <p:cNvGrpSpPr/>
        <p:nvPr/>
      </p:nvGrpSpPr>
      <p:grpSpPr>
        <a:xfrm>
          <a:off x="0" y="0"/>
          <a:ext cx="0" cy="0"/>
          <a:chOff x="0" y="0"/>
          <a:chExt cx="0" cy="0"/>
        </a:xfrm>
      </p:grpSpPr>
      <p:sp>
        <p:nvSpPr>
          <p:cNvPr id="16" name="Rectangle 15"/>
          <p:cNvSpPr/>
          <p:nvPr userDrawn="1"/>
        </p:nvSpPr>
        <p:spPr>
          <a:xfrm>
            <a:off x="9448799" y="6208247"/>
            <a:ext cx="2188906" cy="545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Google Shape;10;p2"/>
          <p:cNvSpPr/>
          <p:nvPr userDrawn="1"/>
        </p:nvSpPr>
        <p:spPr>
          <a:xfrm>
            <a:off x="-1" y="313170"/>
            <a:ext cx="12192000" cy="6231661"/>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rgbClr val="25A6E0"/>
              </a:gs>
              <a:gs pos="100000">
                <a:srgbClr val="104499"/>
              </a:gs>
            </a:gsLst>
            <a:lin ang="10800025"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 name="Date Placeholder 3"/>
          <p:cNvSpPr>
            <a:spLocks noGrp="1"/>
          </p:cNvSpPr>
          <p:nvPr>
            <p:ph type="dt" sz="half" idx="10"/>
          </p:nvPr>
        </p:nvSpPr>
        <p:spPr/>
        <p:txBody>
          <a:bodyPr/>
          <a:lstStyle>
            <a:lvl1pPr>
              <a:defRPr>
                <a:solidFill>
                  <a:schemeClr val="bg1"/>
                </a:solidFill>
              </a:defRPr>
            </a:lvl1pPr>
          </a:lstStyle>
          <a:p>
            <a:fld id="{E01B91D4-459D-47DE-BBA1-A7F28FACC05A}" type="datetimeFigureOut">
              <a:rPr lang="el-GR" smtClean="0"/>
              <a:pPr/>
              <a:t>29/6/2023</a:t>
            </a:fld>
            <a:endParaRPr lang="el-GR"/>
          </a:p>
        </p:txBody>
      </p:sp>
      <p:sp>
        <p:nvSpPr>
          <p:cNvPr id="6" name="Slide Number Placeholder 5"/>
          <p:cNvSpPr>
            <a:spLocks noGrp="1"/>
          </p:cNvSpPr>
          <p:nvPr>
            <p:ph type="sldNum" sz="quarter" idx="12"/>
          </p:nvPr>
        </p:nvSpPr>
        <p:spPr>
          <a:xfrm>
            <a:off x="4724400" y="6353464"/>
            <a:ext cx="2743200" cy="365125"/>
          </a:xfrm>
        </p:spPr>
        <p:txBody>
          <a:bodyPr/>
          <a:lstStyle>
            <a:lvl1pPr>
              <a:defRPr>
                <a:solidFill>
                  <a:schemeClr val="bg1"/>
                </a:solidFill>
              </a:defRPr>
            </a:lvl1pPr>
          </a:lstStyle>
          <a:p>
            <a:fld id="{42ADF098-8FCE-4F25-86E2-CCBD21D4106A}" type="slidenum">
              <a:rPr lang="el-GR" smtClean="0"/>
              <a:pPr/>
              <a:t>‹#›</a:t>
            </a:fld>
            <a:endParaRPr lang="el-G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759" y="6268645"/>
            <a:ext cx="2144685" cy="449944"/>
          </a:xfrm>
          <a:prstGeom prst="rect">
            <a:avLst/>
          </a:prstGeom>
          <a:noFill/>
        </p:spPr>
      </p:pic>
      <p:sp>
        <p:nvSpPr>
          <p:cNvPr id="9" name="Text Placeholder 10">
            <a:extLst>
              <a:ext uri="{FF2B5EF4-FFF2-40B4-BE49-F238E27FC236}">
                <a16:creationId xmlns:a16="http://schemas.microsoft.com/office/drawing/2014/main" id="{112EBEBB-A881-416D-865D-47442A6DD7A4}"/>
              </a:ext>
            </a:extLst>
          </p:cNvPr>
          <p:cNvSpPr>
            <a:spLocks noGrp="1"/>
          </p:cNvSpPr>
          <p:nvPr>
            <p:ph type="body" sz="quarter" idx="13" hasCustomPrompt="1"/>
          </p:nvPr>
        </p:nvSpPr>
        <p:spPr>
          <a:xfrm>
            <a:off x="1057275" y="5018805"/>
            <a:ext cx="10077450" cy="479363"/>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Name and Organization</a:t>
            </a:r>
          </a:p>
        </p:txBody>
      </p:sp>
      <p:sp>
        <p:nvSpPr>
          <p:cNvPr id="10" name="Text Placeholder 12">
            <a:extLst>
              <a:ext uri="{FF2B5EF4-FFF2-40B4-BE49-F238E27FC236}">
                <a16:creationId xmlns:a16="http://schemas.microsoft.com/office/drawing/2014/main" id="{AAEAB8D4-625F-4CCE-8688-7378346FE983}"/>
              </a:ext>
            </a:extLst>
          </p:cNvPr>
          <p:cNvSpPr>
            <a:spLocks noGrp="1"/>
          </p:cNvSpPr>
          <p:nvPr>
            <p:ph type="body" sz="quarter" idx="14" hasCustomPrompt="1"/>
          </p:nvPr>
        </p:nvSpPr>
        <p:spPr>
          <a:xfrm>
            <a:off x="1057275" y="5598778"/>
            <a:ext cx="10077450" cy="479363"/>
          </a:xfrm>
        </p:spPr>
        <p:txBody>
          <a:bodyPr/>
          <a:lstStyle>
            <a:lvl1pPr marL="0" indent="0" algn="ctr">
              <a:buNone/>
              <a:defRPr i="1">
                <a:solidFill>
                  <a:schemeClr val="bg1"/>
                </a:solidFill>
                <a:latin typeface="Arial" panose="020B0604020202020204" pitchFamily="34" charset="0"/>
                <a:cs typeface="Arial" panose="020B0604020202020204" pitchFamily="34" charset="0"/>
              </a:defRPr>
            </a:lvl1pPr>
          </a:lstStyle>
          <a:p>
            <a:pPr lvl="0"/>
            <a:r>
              <a:rPr lang="en-US" dirty="0"/>
              <a:t>Place and Date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6523" y="745566"/>
            <a:ext cx="4898753" cy="3201938"/>
          </a:xfrm>
          <a:prstGeom prst="rect">
            <a:avLst/>
          </a:prstGeom>
        </p:spPr>
      </p:pic>
      <p:sp>
        <p:nvSpPr>
          <p:cNvPr id="14" name="Title 3">
            <a:extLst>
              <a:ext uri="{FF2B5EF4-FFF2-40B4-BE49-F238E27FC236}">
                <a16:creationId xmlns:a16="http://schemas.microsoft.com/office/drawing/2014/main" id="{5029FFF5-9C5B-46BD-8317-2260460725D7}"/>
              </a:ext>
            </a:extLst>
          </p:cNvPr>
          <p:cNvSpPr>
            <a:spLocks noGrp="1"/>
          </p:cNvSpPr>
          <p:nvPr>
            <p:ph type="title"/>
          </p:nvPr>
        </p:nvSpPr>
        <p:spPr>
          <a:xfrm>
            <a:off x="1057275" y="4104023"/>
            <a:ext cx="10077650" cy="710443"/>
          </a:xfrm>
        </p:spPr>
        <p:txBody>
          <a:bodyPr>
            <a:normAutofit fontScale="90000"/>
          </a:bodyPr>
          <a:lstStyle>
            <a:lvl1pPr algn="ctr">
              <a:defRPr b="1">
                <a:solidFill>
                  <a:schemeClr val="bg1"/>
                </a:solidFill>
              </a:defRPr>
            </a:lvl1pPr>
          </a:lstStyle>
          <a:p>
            <a:endParaRPr lang="en-GB" dirty="0"/>
          </a:p>
        </p:txBody>
      </p:sp>
      <p:sp>
        <p:nvSpPr>
          <p:cNvPr id="17" name="TextBox 16"/>
          <p:cNvSpPr txBox="1"/>
          <p:nvPr userDrawn="1"/>
        </p:nvSpPr>
        <p:spPr>
          <a:xfrm>
            <a:off x="3197581" y="3120934"/>
            <a:ext cx="5796636" cy="369332"/>
          </a:xfrm>
          <a:prstGeom prst="rect">
            <a:avLst/>
          </a:prstGeom>
          <a:noFill/>
        </p:spPr>
        <p:txBody>
          <a:bodyPr wrap="square" rtlCol="0">
            <a:spAutoFit/>
          </a:bodyPr>
          <a:lstStyle/>
          <a:p>
            <a:pPr algn="ctr"/>
            <a:r>
              <a:rPr lang="en-US" sz="1800" b="1" dirty="0">
                <a:solidFill>
                  <a:schemeClr val="bg1"/>
                </a:solidFill>
                <a:latin typeface="Orbitron" panose="02000000000000000000" pitchFamily="2" charset="0"/>
                <a:cs typeface="Arial" panose="020B0604020202020204" pitchFamily="34" charset="0"/>
              </a:rPr>
              <a:t>UPSKILLING FOR H2 MOBILITY</a:t>
            </a:r>
            <a:endParaRPr lang="el-GR"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77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preserve="1" userDrawn="1">
  <p:cSld name="Title + text">
    <p:spTree>
      <p:nvGrpSpPr>
        <p:cNvPr id="1" name="Shape 26"/>
        <p:cNvGrpSpPr/>
        <p:nvPr/>
      </p:nvGrpSpPr>
      <p:grpSpPr>
        <a:xfrm>
          <a:off x="0" y="0"/>
          <a:ext cx="0" cy="0"/>
          <a:chOff x="0" y="0"/>
          <a:chExt cx="0" cy="0"/>
        </a:xfrm>
      </p:grpSpPr>
      <p:sp>
        <p:nvSpPr>
          <p:cNvPr id="27" name="Google Shape;27;p6"/>
          <p:cNvSpPr/>
          <p:nvPr/>
        </p:nvSpPr>
        <p:spPr>
          <a:xfrm>
            <a:off x="0" y="3501099"/>
            <a:ext cx="12192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rgbClr val="104499"/>
              </a:gs>
            </a:gsLst>
            <a:lin ang="0"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 name="Google Shape;28;p6"/>
          <p:cNvSpPr txBox="1">
            <a:spLocks noGrp="1"/>
          </p:cNvSpPr>
          <p:nvPr>
            <p:ph type="title"/>
          </p:nvPr>
        </p:nvSpPr>
        <p:spPr>
          <a:xfrm>
            <a:off x="1383832" y="1114667"/>
            <a:ext cx="9419625"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solidFill>
                  <a:srgbClr val="25A6E0"/>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29" name="Google Shape;29;p6"/>
          <p:cNvSpPr txBox="1">
            <a:spLocks noGrp="1"/>
          </p:cNvSpPr>
          <p:nvPr>
            <p:ph type="body" idx="1"/>
          </p:nvPr>
        </p:nvSpPr>
        <p:spPr>
          <a:xfrm>
            <a:off x="1383767" y="1805267"/>
            <a:ext cx="9419690" cy="4207200"/>
          </a:xfrm>
          <a:prstGeom prst="rect">
            <a:avLst/>
          </a:prstGeom>
        </p:spPr>
        <p:txBody>
          <a:bodyPr spcFirstLastPara="1" wrap="square" lIns="0" tIns="0" rIns="0" bIns="0" anchor="t" anchorCtr="0">
            <a:noAutofit/>
          </a:bodyPr>
          <a:lstStyle>
            <a:lvl1pPr marL="609585" lvl="0" indent="-474121" rtl="0">
              <a:spcBef>
                <a:spcPts val="800"/>
              </a:spcBef>
              <a:spcAft>
                <a:spcPts val="0"/>
              </a:spcAft>
              <a:buClr>
                <a:srgbClr val="25A6E0"/>
              </a:buClr>
              <a:buSzPct val="100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1229" y="6086674"/>
            <a:ext cx="852266" cy="557061"/>
          </a:xfrm>
          <a:prstGeom prst="rect">
            <a:avLst/>
          </a:prstGeom>
        </p:spPr>
      </p:pic>
      <p:sp>
        <p:nvSpPr>
          <p:cNvPr id="8" name="Date Placeholder 2">
            <a:extLst>
              <a:ext uri="{FF2B5EF4-FFF2-40B4-BE49-F238E27FC236}">
                <a16:creationId xmlns:a16="http://schemas.microsoft.com/office/drawing/2014/main" id="{B1AB3987-99FC-4E5B-9CCC-103B57B3CAE4}"/>
              </a:ext>
            </a:extLst>
          </p:cNvPr>
          <p:cNvSpPr>
            <a:spLocks noGrp="1"/>
          </p:cNvSpPr>
          <p:nvPr>
            <p:ph type="dt" sz="half" idx="10"/>
          </p:nvPr>
        </p:nvSpPr>
        <p:spPr>
          <a:xfrm>
            <a:off x="518855" y="6173786"/>
            <a:ext cx="955984" cy="365125"/>
          </a:xfrm>
        </p:spPr>
        <p:txBody>
          <a:bodyPr/>
          <a:lstStyle>
            <a:lvl1pPr>
              <a:defRPr>
                <a:solidFill>
                  <a:schemeClr val="bg2">
                    <a:lumMod val="25000"/>
                  </a:schemeClr>
                </a:solidFill>
              </a:defRPr>
            </a:lvl1pPr>
          </a:lstStyle>
          <a:p>
            <a:fld id="{17D1B469-BD8F-4F30-BE30-08A7189CB09F}" type="datetime1">
              <a:rPr lang="en-GB" smtClean="0"/>
              <a:pPr/>
              <a:t>29/06/2023</a:t>
            </a:fld>
            <a:endParaRPr lang="en-GB"/>
          </a:p>
        </p:txBody>
      </p:sp>
      <p:sp>
        <p:nvSpPr>
          <p:cNvPr id="9" name="Slide Number Placeholder 3">
            <a:extLst>
              <a:ext uri="{FF2B5EF4-FFF2-40B4-BE49-F238E27FC236}">
                <a16:creationId xmlns:a16="http://schemas.microsoft.com/office/drawing/2014/main" id="{8E3D04E9-AAE3-4B1D-8A88-DFD6C73960A2}"/>
              </a:ext>
            </a:extLst>
          </p:cNvPr>
          <p:cNvSpPr>
            <a:spLocks noGrp="1"/>
          </p:cNvSpPr>
          <p:nvPr>
            <p:ph type="sldNum" sz="quarter" idx="11"/>
          </p:nvPr>
        </p:nvSpPr>
        <p:spPr>
          <a:xfrm>
            <a:off x="5893273" y="6173787"/>
            <a:ext cx="405455" cy="365125"/>
          </a:xfrm>
        </p:spPr>
        <p:txBody>
          <a:bodyPr/>
          <a:lstStyle>
            <a:lvl1pPr>
              <a:defRPr>
                <a:solidFill>
                  <a:schemeClr val="bg2">
                    <a:lumMod val="25000"/>
                  </a:schemeClr>
                </a:solidFill>
              </a:defRPr>
            </a:lvl1pPr>
          </a:lstStyle>
          <a:p>
            <a:fld id="{4EF6A294-B266-4224-8233-897CAFBF2794}" type="slidenum">
              <a:rPr lang="en-GB" smtClean="0"/>
              <a:pPr/>
              <a:t>‹#›</a:t>
            </a:fld>
            <a:endParaRPr lang="en-GB"/>
          </a:p>
        </p:txBody>
      </p:sp>
    </p:spTree>
    <p:extLst>
      <p:ext uri="{BB962C8B-B14F-4D97-AF65-F5344CB8AC3E}">
        <p14:creationId xmlns:p14="http://schemas.microsoft.com/office/powerpoint/2010/main" val="225946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preserve="1" userDrawn="1">
  <p:cSld name="Title - medium">
    <p:bg>
      <p:bgPr>
        <a:gradFill>
          <a:gsLst>
            <a:gs pos="0">
              <a:srgbClr val="104499"/>
            </a:gs>
            <a:gs pos="100000">
              <a:schemeClr val="dk1"/>
            </a:gs>
          </a:gsLst>
          <a:lin ang="8100019" scaled="0"/>
        </a:gradFill>
        <a:effectLst/>
      </p:bgPr>
    </p:bg>
    <p:spTree>
      <p:nvGrpSpPr>
        <p:cNvPr id="1" name="Shape 9"/>
        <p:cNvGrpSpPr/>
        <p:nvPr/>
      </p:nvGrpSpPr>
      <p:grpSpPr>
        <a:xfrm>
          <a:off x="0" y="0"/>
          <a:ext cx="0" cy="0"/>
          <a:chOff x="0" y="0"/>
          <a:chExt cx="0" cy="0"/>
        </a:xfrm>
      </p:grpSpPr>
      <p:sp>
        <p:nvSpPr>
          <p:cNvPr id="10" name="Google Shape;10;p2"/>
          <p:cNvSpPr/>
          <p:nvPr/>
        </p:nvSpPr>
        <p:spPr>
          <a:xfrm>
            <a:off x="-1" y="313170"/>
            <a:ext cx="12192000" cy="6231661"/>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rgbClr val="25A6E0"/>
              </a:gs>
              <a:gs pos="100000">
                <a:srgbClr val="104499"/>
              </a:gs>
            </a:gsLst>
            <a:lin ang="10800025"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 name="Google Shape;14;p3"/>
          <p:cNvSpPr txBox="1">
            <a:spLocks noGrp="1"/>
          </p:cNvSpPr>
          <p:nvPr>
            <p:ph type="ctrTitle" hasCustomPrompt="1"/>
          </p:nvPr>
        </p:nvSpPr>
        <p:spPr>
          <a:xfrm>
            <a:off x="836600" y="313170"/>
            <a:ext cx="9424400" cy="814000"/>
          </a:xfrm>
          <a:prstGeom prst="rect">
            <a:avLst/>
          </a:prstGeom>
        </p:spPr>
        <p:txBody>
          <a:bodyPr spcFirstLastPara="1" wrap="square" lIns="0" tIns="0" rIns="0" bIns="0" anchor="b" anchorCtr="0">
            <a:noAutofit/>
          </a:bodyPr>
          <a:lstStyle>
            <a:lvl1pPr lvl="0" rtl="0">
              <a:spcBef>
                <a:spcPts val="0"/>
              </a:spcBef>
              <a:spcAft>
                <a:spcPts val="0"/>
              </a:spcAft>
              <a:buClr>
                <a:schemeClr val="lt2"/>
              </a:buClr>
              <a:buSzPts val="4800"/>
              <a:buNone/>
              <a:defRPr sz="6400" baseline="0">
                <a:solidFill>
                  <a:schemeClr val="lt2"/>
                </a:solidFill>
              </a:defRPr>
            </a:lvl1pPr>
            <a:lvl2pPr lvl="1" rtl="0">
              <a:spcBef>
                <a:spcPts val="0"/>
              </a:spcBef>
              <a:spcAft>
                <a:spcPts val="0"/>
              </a:spcAft>
              <a:buClr>
                <a:schemeClr val="lt2"/>
              </a:buClr>
              <a:buSzPts val="4800"/>
              <a:buNone/>
              <a:defRPr sz="6400">
                <a:solidFill>
                  <a:schemeClr val="lt2"/>
                </a:solidFill>
              </a:defRPr>
            </a:lvl2pPr>
            <a:lvl3pPr lvl="2" rtl="0">
              <a:spcBef>
                <a:spcPts val="0"/>
              </a:spcBef>
              <a:spcAft>
                <a:spcPts val="0"/>
              </a:spcAft>
              <a:buClr>
                <a:schemeClr val="lt2"/>
              </a:buClr>
              <a:buSzPts val="4800"/>
              <a:buNone/>
              <a:defRPr sz="6400">
                <a:solidFill>
                  <a:schemeClr val="lt2"/>
                </a:solidFill>
              </a:defRPr>
            </a:lvl3pPr>
            <a:lvl4pPr lvl="3" rtl="0">
              <a:spcBef>
                <a:spcPts val="0"/>
              </a:spcBef>
              <a:spcAft>
                <a:spcPts val="0"/>
              </a:spcAft>
              <a:buClr>
                <a:schemeClr val="lt2"/>
              </a:buClr>
              <a:buSzPts val="4800"/>
              <a:buNone/>
              <a:defRPr sz="6400">
                <a:solidFill>
                  <a:schemeClr val="lt2"/>
                </a:solidFill>
              </a:defRPr>
            </a:lvl4pPr>
            <a:lvl5pPr lvl="4" rtl="0">
              <a:spcBef>
                <a:spcPts val="0"/>
              </a:spcBef>
              <a:spcAft>
                <a:spcPts val="0"/>
              </a:spcAft>
              <a:buClr>
                <a:schemeClr val="lt2"/>
              </a:buClr>
              <a:buSzPts val="4800"/>
              <a:buNone/>
              <a:defRPr sz="6400">
                <a:solidFill>
                  <a:schemeClr val="lt2"/>
                </a:solidFill>
              </a:defRPr>
            </a:lvl5pPr>
            <a:lvl6pPr lvl="5" rtl="0">
              <a:spcBef>
                <a:spcPts val="0"/>
              </a:spcBef>
              <a:spcAft>
                <a:spcPts val="0"/>
              </a:spcAft>
              <a:buClr>
                <a:schemeClr val="lt2"/>
              </a:buClr>
              <a:buSzPts val="4800"/>
              <a:buNone/>
              <a:defRPr sz="6400">
                <a:solidFill>
                  <a:schemeClr val="lt2"/>
                </a:solidFill>
              </a:defRPr>
            </a:lvl6pPr>
            <a:lvl7pPr lvl="6" rtl="0">
              <a:spcBef>
                <a:spcPts val="0"/>
              </a:spcBef>
              <a:spcAft>
                <a:spcPts val="0"/>
              </a:spcAft>
              <a:buClr>
                <a:schemeClr val="lt2"/>
              </a:buClr>
              <a:buSzPts val="4800"/>
              <a:buNone/>
              <a:defRPr sz="6400">
                <a:solidFill>
                  <a:schemeClr val="lt2"/>
                </a:solidFill>
              </a:defRPr>
            </a:lvl7pPr>
            <a:lvl8pPr lvl="7" rtl="0">
              <a:spcBef>
                <a:spcPts val="0"/>
              </a:spcBef>
              <a:spcAft>
                <a:spcPts val="0"/>
              </a:spcAft>
              <a:buClr>
                <a:schemeClr val="lt2"/>
              </a:buClr>
              <a:buSzPts val="4800"/>
              <a:buNone/>
              <a:defRPr sz="6400">
                <a:solidFill>
                  <a:schemeClr val="lt2"/>
                </a:solidFill>
              </a:defRPr>
            </a:lvl8pPr>
            <a:lvl9pPr lvl="8" rtl="0">
              <a:spcBef>
                <a:spcPts val="0"/>
              </a:spcBef>
              <a:spcAft>
                <a:spcPts val="0"/>
              </a:spcAft>
              <a:buClr>
                <a:schemeClr val="lt2"/>
              </a:buClr>
              <a:buSzPts val="4800"/>
              <a:buNone/>
              <a:defRPr sz="6400">
                <a:solidFill>
                  <a:schemeClr val="lt2"/>
                </a:solidFill>
              </a:defRPr>
            </a:lvl9pPr>
          </a:lstStyle>
          <a:p>
            <a:r>
              <a:rPr lang="en-US" dirty="0"/>
              <a:t>The UPHYMOB consortium</a:t>
            </a:r>
            <a:endParaRPr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1931" t="5155" r="4101" b="12058"/>
          <a:stretch/>
        </p:blipFill>
        <p:spPr>
          <a:xfrm>
            <a:off x="2566520" y="1656447"/>
            <a:ext cx="2850401" cy="1255998"/>
          </a:xfrm>
          <a:prstGeom prst="rect">
            <a:avLst/>
          </a:prstGeom>
        </p:spPr>
      </p:pic>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757" t="29856" r="3884" b="29214"/>
          <a:stretch/>
        </p:blipFill>
        <p:spPr>
          <a:xfrm>
            <a:off x="8233567" y="3774549"/>
            <a:ext cx="3044868" cy="953535"/>
          </a:xfrm>
          <a:prstGeom prst="rect">
            <a:avLst/>
          </a:prstGeom>
        </p:spPr>
      </p:pic>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17981" t="31051" r="16941" b="32341"/>
          <a:stretch/>
        </p:blipFill>
        <p:spPr>
          <a:xfrm>
            <a:off x="702061" y="3652619"/>
            <a:ext cx="3012278" cy="1197394"/>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36986" y="1764938"/>
            <a:ext cx="3102705" cy="1569964"/>
          </a:xfrm>
          <a:prstGeom prst="rect">
            <a:avLst/>
          </a:prstGeom>
        </p:spPr>
      </p:pic>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21229" y="6086674"/>
            <a:ext cx="852266" cy="557061"/>
          </a:xfrm>
          <a:prstGeom prst="rect">
            <a:avLst/>
          </a:prstGeom>
        </p:spPr>
      </p:pic>
      <p:sp>
        <p:nvSpPr>
          <p:cNvPr id="22" name="Date Placeholder 2">
            <a:extLst>
              <a:ext uri="{FF2B5EF4-FFF2-40B4-BE49-F238E27FC236}">
                <a16:creationId xmlns:a16="http://schemas.microsoft.com/office/drawing/2014/main" id="{B1AB3987-99FC-4E5B-9CCC-103B57B3CAE4}"/>
              </a:ext>
            </a:extLst>
          </p:cNvPr>
          <p:cNvSpPr>
            <a:spLocks noGrp="1"/>
          </p:cNvSpPr>
          <p:nvPr>
            <p:ph type="dt" sz="half" idx="10"/>
          </p:nvPr>
        </p:nvSpPr>
        <p:spPr>
          <a:xfrm>
            <a:off x="518855" y="6173786"/>
            <a:ext cx="955984" cy="365125"/>
          </a:xfrm>
        </p:spPr>
        <p:txBody>
          <a:bodyPr/>
          <a:lstStyle>
            <a:lvl1pPr>
              <a:defRPr>
                <a:solidFill>
                  <a:schemeClr val="bg1"/>
                </a:solidFill>
              </a:defRPr>
            </a:lvl1pPr>
          </a:lstStyle>
          <a:p>
            <a:fld id="{17D1B469-BD8F-4F30-BE30-08A7189CB09F}" type="datetime1">
              <a:rPr lang="en-GB" smtClean="0"/>
              <a:pPr/>
              <a:t>29/06/2023</a:t>
            </a:fld>
            <a:endParaRPr lang="en-GB"/>
          </a:p>
        </p:txBody>
      </p:sp>
      <p:sp>
        <p:nvSpPr>
          <p:cNvPr id="23" name="Slide Number Placeholder 3">
            <a:extLst>
              <a:ext uri="{FF2B5EF4-FFF2-40B4-BE49-F238E27FC236}">
                <a16:creationId xmlns:a16="http://schemas.microsoft.com/office/drawing/2014/main" id="{8E3D04E9-AAE3-4B1D-8A88-DFD6C73960A2}"/>
              </a:ext>
            </a:extLst>
          </p:cNvPr>
          <p:cNvSpPr>
            <a:spLocks noGrp="1"/>
          </p:cNvSpPr>
          <p:nvPr>
            <p:ph type="sldNum" sz="quarter" idx="11"/>
          </p:nvPr>
        </p:nvSpPr>
        <p:spPr>
          <a:xfrm>
            <a:off x="5893273" y="6173787"/>
            <a:ext cx="405455" cy="365125"/>
          </a:xfrm>
        </p:spPr>
        <p:txBody>
          <a:bodyPr/>
          <a:lstStyle>
            <a:lvl1pPr>
              <a:defRPr>
                <a:solidFill>
                  <a:schemeClr val="bg1"/>
                </a:solidFill>
              </a:defRPr>
            </a:lvl1pPr>
          </a:lstStyle>
          <a:p>
            <a:fld id="{4EF6A294-B266-4224-8233-897CAFBF2794}" type="slidenum">
              <a:rPr lang="en-GB" smtClean="0"/>
              <a:pPr/>
              <a:t>‹#›</a:t>
            </a:fld>
            <a:endParaRPr lang="en-GB"/>
          </a:p>
        </p:txBody>
      </p:sp>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3757" t="29856" r="3884" b="29214"/>
          <a:stretch/>
        </p:blipFill>
        <p:spPr>
          <a:xfrm>
            <a:off x="8233567" y="3767920"/>
            <a:ext cx="3044868" cy="953535"/>
          </a:xfrm>
          <a:prstGeom prst="rect">
            <a:avLst/>
          </a:prstGeom>
        </p:spPr>
      </p:pic>
      <p:pic>
        <p:nvPicPr>
          <p:cNvPr id="25" name="Picture 24"/>
          <p:cNvPicPr>
            <a:picLocks noChangeAspect="1"/>
          </p:cNvPicPr>
          <p:nvPr userDrawn="1"/>
        </p:nvPicPr>
        <p:blipFill rotWithShape="1">
          <a:blip r:embed="rId4">
            <a:extLst>
              <a:ext uri="{28A0092B-C50C-407E-A947-70E740481C1C}">
                <a14:useLocalDpi xmlns:a14="http://schemas.microsoft.com/office/drawing/2010/main" val="0"/>
              </a:ext>
            </a:extLst>
          </a:blip>
          <a:srcRect l="17981" t="31051" r="16941" b="32341"/>
          <a:stretch/>
        </p:blipFill>
        <p:spPr>
          <a:xfrm>
            <a:off x="702061" y="3645990"/>
            <a:ext cx="3012278" cy="1197394"/>
          </a:xfrm>
          <a:prstGeom prst="rect">
            <a:avLst/>
          </a:prstGeom>
        </p:spPr>
      </p:pic>
      <p:pic>
        <p:nvPicPr>
          <p:cNvPr id="26" name="Picture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77054" y="2904241"/>
            <a:ext cx="3793798" cy="2680892"/>
          </a:xfrm>
          <a:prstGeom prst="rect">
            <a:avLst/>
          </a:prstGeom>
        </p:spPr>
      </p:pic>
    </p:spTree>
    <p:extLst>
      <p:ext uri="{BB962C8B-B14F-4D97-AF65-F5344CB8AC3E}">
        <p14:creationId xmlns:p14="http://schemas.microsoft.com/office/powerpoint/2010/main" val="264388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preserve="1" userDrawn="1">
  <p:cSld name="Consortium - light">
    <p:spTree>
      <p:nvGrpSpPr>
        <p:cNvPr id="1" name="Shape 26"/>
        <p:cNvGrpSpPr/>
        <p:nvPr/>
      </p:nvGrpSpPr>
      <p:grpSpPr>
        <a:xfrm>
          <a:off x="0" y="0"/>
          <a:ext cx="0" cy="0"/>
          <a:chOff x="0" y="0"/>
          <a:chExt cx="0" cy="0"/>
        </a:xfrm>
      </p:grpSpPr>
      <p:sp>
        <p:nvSpPr>
          <p:cNvPr id="27" name="Google Shape;27;p6"/>
          <p:cNvSpPr/>
          <p:nvPr/>
        </p:nvSpPr>
        <p:spPr>
          <a:xfrm>
            <a:off x="0" y="3501099"/>
            <a:ext cx="12192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rgbClr val="104499"/>
              </a:gs>
            </a:gsLst>
            <a:lin ang="0"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1229" y="6086674"/>
            <a:ext cx="852266" cy="557061"/>
          </a:xfrm>
          <a:prstGeom prst="rect">
            <a:avLst/>
          </a:prstGeom>
        </p:spPr>
      </p:pic>
      <p:sp>
        <p:nvSpPr>
          <p:cNvPr id="8" name="Date Placeholder 2">
            <a:extLst>
              <a:ext uri="{FF2B5EF4-FFF2-40B4-BE49-F238E27FC236}">
                <a16:creationId xmlns:a16="http://schemas.microsoft.com/office/drawing/2014/main" id="{B1AB3987-99FC-4E5B-9CCC-103B57B3CAE4}"/>
              </a:ext>
            </a:extLst>
          </p:cNvPr>
          <p:cNvSpPr>
            <a:spLocks noGrp="1"/>
          </p:cNvSpPr>
          <p:nvPr>
            <p:ph type="dt" sz="half" idx="10"/>
          </p:nvPr>
        </p:nvSpPr>
        <p:spPr>
          <a:xfrm>
            <a:off x="518855" y="6173786"/>
            <a:ext cx="955984" cy="365125"/>
          </a:xfrm>
        </p:spPr>
        <p:txBody>
          <a:bodyPr/>
          <a:lstStyle>
            <a:lvl1pPr>
              <a:defRPr>
                <a:solidFill>
                  <a:schemeClr val="bg2">
                    <a:lumMod val="25000"/>
                  </a:schemeClr>
                </a:solidFill>
              </a:defRPr>
            </a:lvl1pPr>
          </a:lstStyle>
          <a:p>
            <a:fld id="{17D1B469-BD8F-4F30-BE30-08A7189CB09F}" type="datetime1">
              <a:rPr lang="en-GB" smtClean="0"/>
              <a:pPr/>
              <a:t>29/06/2023</a:t>
            </a:fld>
            <a:endParaRPr lang="en-GB"/>
          </a:p>
        </p:txBody>
      </p:sp>
      <p:sp>
        <p:nvSpPr>
          <p:cNvPr id="9" name="Slide Number Placeholder 3">
            <a:extLst>
              <a:ext uri="{FF2B5EF4-FFF2-40B4-BE49-F238E27FC236}">
                <a16:creationId xmlns:a16="http://schemas.microsoft.com/office/drawing/2014/main" id="{8E3D04E9-AAE3-4B1D-8A88-DFD6C73960A2}"/>
              </a:ext>
            </a:extLst>
          </p:cNvPr>
          <p:cNvSpPr>
            <a:spLocks noGrp="1"/>
          </p:cNvSpPr>
          <p:nvPr>
            <p:ph type="sldNum" sz="quarter" idx="11"/>
          </p:nvPr>
        </p:nvSpPr>
        <p:spPr>
          <a:xfrm>
            <a:off x="5893273" y="6173787"/>
            <a:ext cx="405455" cy="365125"/>
          </a:xfrm>
        </p:spPr>
        <p:txBody>
          <a:bodyPr/>
          <a:lstStyle>
            <a:lvl1pPr>
              <a:defRPr>
                <a:solidFill>
                  <a:schemeClr val="bg2">
                    <a:lumMod val="25000"/>
                  </a:schemeClr>
                </a:solidFill>
              </a:defRPr>
            </a:lvl1pPr>
          </a:lstStyle>
          <a:p>
            <a:fld id="{4EF6A294-B266-4224-8233-897CAFBF2794}" type="slidenum">
              <a:rPr lang="en-GB" smtClean="0"/>
              <a:pPr/>
              <a:t>‹#›</a:t>
            </a:fld>
            <a:endParaRPr lang="en-GB"/>
          </a:p>
        </p:txBody>
      </p:sp>
      <p:pic>
        <p:nvPicPr>
          <p:cNvPr id="10" name="Picture 9">
            <a:hlinkClick r:id="rId3"/>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931" t="5155" r="4101" b="12058"/>
          <a:stretch/>
        </p:blipFill>
        <p:spPr>
          <a:xfrm>
            <a:off x="702061" y="1764938"/>
            <a:ext cx="2850401" cy="1255998"/>
          </a:xfrm>
          <a:prstGeom prst="rect">
            <a:avLst/>
          </a:prstGeom>
        </p:spPr>
      </p:pic>
      <p:pic>
        <p:nvPicPr>
          <p:cNvPr id="11" name="Picture 10">
            <a:hlinkClick r:id="rId5"/>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757" t="29856" r="3884" b="29214"/>
          <a:stretch/>
        </p:blipFill>
        <p:spPr>
          <a:xfrm>
            <a:off x="8233567" y="3767920"/>
            <a:ext cx="3044868" cy="953535"/>
          </a:xfrm>
          <a:prstGeom prst="rect">
            <a:avLst/>
          </a:prstGeom>
        </p:spPr>
      </p:pic>
      <p:pic>
        <p:nvPicPr>
          <p:cNvPr id="12" name="Picture 11">
            <a:hlinkClick r:id="rId7"/>
          </p:cNvPr>
          <p:cNvPicPr>
            <a:picLocks noChangeAspect="1"/>
          </p:cNvPicPr>
          <p:nvPr userDrawn="1"/>
        </p:nvPicPr>
        <p:blipFill rotWithShape="1">
          <a:blip r:embed="rId8">
            <a:extLst>
              <a:ext uri="{28A0092B-C50C-407E-A947-70E740481C1C}">
                <a14:useLocalDpi xmlns:a14="http://schemas.microsoft.com/office/drawing/2010/main" val="0"/>
              </a:ext>
            </a:extLst>
          </a:blip>
          <a:srcRect l="17981" t="31051" r="16941" b="32341"/>
          <a:stretch/>
        </p:blipFill>
        <p:spPr>
          <a:xfrm>
            <a:off x="702061" y="3645990"/>
            <a:ext cx="3012278" cy="1197394"/>
          </a:xfrm>
          <a:prstGeom prst="rect">
            <a:avLst/>
          </a:prstGeom>
        </p:spPr>
      </p:pic>
      <p:pic>
        <p:nvPicPr>
          <p:cNvPr id="13" name="Picture 12">
            <a:hlinkClick r:id="" action="ppaction://noaction"/>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336986" y="1764938"/>
            <a:ext cx="3102705" cy="1569964"/>
          </a:xfrm>
          <a:prstGeom prst="rect">
            <a:avLst/>
          </a:prstGeom>
        </p:spPr>
      </p:pic>
      <p:pic>
        <p:nvPicPr>
          <p:cNvPr id="14" name="Picture 13">
            <a:hlinkClick r:id="" action="ppaction://noaction"/>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077054" y="2904241"/>
            <a:ext cx="3793798" cy="2680892"/>
          </a:xfrm>
          <a:prstGeom prst="rect">
            <a:avLst/>
          </a:prstGeom>
        </p:spPr>
      </p:pic>
      <p:sp>
        <p:nvSpPr>
          <p:cNvPr id="15" name="Google Shape;14;p3"/>
          <p:cNvSpPr txBox="1">
            <a:spLocks noGrp="1"/>
          </p:cNvSpPr>
          <p:nvPr>
            <p:ph type="ctrTitle" hasCustomPrompt="1"/>
          </p:nvPr>
        </p:nvSpPr>
        <p:spPr>
          <a:xfrm>
            <a:off x="836600" y="313170"/>
            <a:ext cx="9424400" cy="814000"/>
          </a:xfrm>
          <a:prstGeom prst="rect">
            <a:avLst/>
          </a:prstGeom>
        </p:spPr>
        <p:txBody>
          <a:bodyPr spcFirstLastPara="1" wrap="square" lIns="0" tIns="0" rIns="0" bIns="0" anchor="b" anchorCtr="0">
            <a:noAutofit/>
          </a:bodyPr>
          <a:lstStyle>
            <a:lvl1pPr lvl="0" rtl="0">
              <a:spcBef>
                <a:spcPts val="0"/>
              </a:spcBef>
              <a:spcAft>
                <a:spcPts val="0"/>
              </a:spcAft>
              <a:buClr>
                <a:schemeClr val="lt2"/>
              </a:buClr>
              <a:buSzPts val="4800"/>
              <a:buNone/>
              <a:defRPr sz="6000" b="0">
                <a:solidFill>
                  <a:schemeClr val="bg2">
                    <a:lumMod val="25000"/>
                  </a:schemeClr>
                </a:solidFill>
              </a:defRPr>
            </a:lvl1pPr>
            <a:lvl2pPr lvl="1" rtl="0">
              <a:spcBef>
                <a:spcPts val="0"/>
              </a:spcBef>
              <a:spcAft>
                <a:spcPts val="0"/>
              </a:spcAft>
              <a:buClr>
                <a:schemeClr val="lt2"/>
              </a:buClr>
              <a:buSzPts val="4800"/>
              <a:buNone/>
              <a:defRPr sz="6400">
                <a:solidFill>
                  <a:schemeClr val="lt2"/>
                </a:solidFill>
              </a:defRPr>
            </a:lvl2pPr>
            <a:lvl3pPr lvl="2" rtl="0">
              <a:spcBef>
                <a:spcPts val="0"/>
              </a:spcBef>
              <a:spcAft>
                <a:spcPts val="0"/>
              </a:spcAft>
              <a:buClr>
                <a:schemeClr val="lt2"/>
              </a:buClr>
              <a:buSzPts val="4800"/>
              <a:buNone/>
              <a:defRPr sz="6400">
                <a:solidFill>
                  <a:schemeClr val="lt2"/>
                </a:solidFill>
              </a:defRPr>
            </a:lvl3pPr>
            <a:lvl4pPr lvl="3" rtl="0">
              <a:spcBef>
                <a:spcPts val="0"/>
              </a:spcBef>
              <a:spcAft>
                <a:spcPts val="0"/>
              </a:spcAft>
              <a:buClr>
                <a:schemeClr val="lt2"/>
              </a:buClr>
              <a:buSzPts val="4800"/>
              <a:buNone/>
              <a:defRPr sz="6400">
                <a:solidFill>
                  <a:schemeClr val="lt2"/>
                </a:solidFill>
              </a:defRPr>
            </a:lvl4pPr>
            <a:lvl5pPr lvl="4" rtl="0">
              <a:spcBef>
                <a:spcPts val="0"/>
              </a:spcBef>
              <a:spcAft>
                <a:spcPts val="0"/>
              </a:spcAft>
              <a:buClr>
                <a:schemeClr val="lt2"/>
              </a:buClr>
              <a:buSzPts val="4800"/>
              <a:buNone/>
              <a:defRPr sz="6400">
                <a:solidFill>
                  <a:schemeClr val="lt2"/>
                </a:solidFill>
              </a:defRPr>
            </a:lvl5pPr>
            <a:lvl6pPr lvl="5" rtl="0">
              <a:spcBef>
                <a:spcPts val="0"/>
              </a:spcBef>
              <a:spcAft>
                <a:spcPts val="0"/>
              </a:spcAft>
              <a:buClr>
                <a:schemeClr val="lt2"/>
              </a:buClr>
              <a:buSzPts val="4800"/>
              <a:buNone/>
              <a:defRPr sz="6400">
                <a:solidFill>
                  <a:schemeClr val="lt2"/>
                </a:solidFill>
              </a:defRPr>
            </a:lvl6pPr>
            <a:lvl7pPr lvl="6" rtl="0">
              <a:spcBef>
                <a:spcPts val="0"/>
              </a:spcBef>
              <a:spcAft>
                <a:spcPts val="0"/>
              </a:spcAft>
              <a:buClr>
                <a:schemeClr val="lt2"/>
              </a:buClr>
              <a:buSzPts val="4800"/>
              <a:buNone/>
              <a:defRPr sz="6400">
                <a:solidFill>
                  <a:schemeClr val="lt2"/>
                </a:solidFill>
              </a:defRPr>
            </a:lvl7pPr>
            <a:lvl8pPr lvl="7" rtl="0">
              <a:spcBef>
                <a:spcPts val="0"/>
              </a:spcBef>
              <a:spcAft>
                <a:spcPts val="0"/>
              </a:spcAft>
              <a:buClr>
                <a:schemeClr val="lt2"/>
              </a:buClr>
              <a:buSzPts val="4800"/>
              <a:buNone/>
              <a:defRPr sz="6400">
                <a:solidFill>
                  <a:schemeClr val="lt2"/>
                </a:solidFill>
              </a:defRPr>
            </a:lvl8pPr>
            <a:lvl9pPr lvl="8" rtl="0">
              <a:spcBef>
                <a:spcPts val="0"/>
              </a:spcBef>
              <a:spcAft>
                <a:spcPts val="0"/>
              </a:spcAft>
              <a:buClr>
                <a:schemeClr val="lt2"/>
              </a:buClr>
              <a:buSzPts val="4800"/>
              <a:buNone/>
              <a:defRPr sz="6400">
                <a:solidFill>
                  <a:schemeClr val="lt2"/>
                </a:solidFill>
              </a:defRPr>
            </a:lvl9pPr>
          </a:lstStyle>
          <a:p>
            <a:r>
              <a:rPr lang="en-US" dirty="0"/>
              <a:t>The UPHYMOB consortium</a:t>
            </a:r>
            <a:endParaRPr dirty="0"/>
          </a:p>
        </p:txBody>
      </p:sp>
    </p:spTree>
    <p:extLst>
      <p:ext uri="{BB962C8B-B14F-4D97-AF65-F5344CB8AC3E}">
        <p14:creationId xmlns:p14="http://schemas.microsoft.com/office/powerpoint/2010/main" val="1851727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bg>
      <p:bgPr>
        <a:gradFill>
          <a:gsLst>
            <a:gs pos="0">
              <a:schemeClr val="tx1"/>
            </a:gs>
            <a:gs pos="100000">
              <a:srgbClr val="1351B5"/>
            </a:gs>
          </a:gsLst>
          <a:lin ang="2700000" scaled="0"/>
        </a:gradFill>
        <a:effectLst/>
      </p:bgPr>
    </p:bg>
    <p:spTree>
      <p:nvGrpSpPr>
        <p:cNvPr id="1" name=""/>
        <p:cNvGrpSpPr/>
        <p:nvPr/>
      </p:nvGrpSpPr>
      <p:grpSpPr>
        <a:xfrm>
          <a:off x="0" y="0"/>
          <a:ext cx="0" cy="0"/>
          <a:chOff x="0" y="0"/>
          <a:chExt cx="0" cy="0"/>
        </a:xfrm>
      </p:grpSpPr>
      <p:sp>
        <p:nvSpPr>
          <p:cNvPr id="13" name="Google Shape;10;p2"/>
          <p:cNvSpPr/>
          <p:nvPr userDrawn="1"/>
        </p:nvSpPr>
        <p:spPr>
          <a:xfrm>
            <a:off x="-1" y="313170"/>
            <a:ext cx="12192000" cy="6231661"/>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rgbClr val="25A6E0"/>
              </a:gs>
              <a:gs pos="100000">
                <a:srgbClr val="104499"/>
              </a:gs>
            </a:gsLst>
            <a:lin ang="10800025"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 name="Oval 7"/>
          <p:cNvSpPr/>
          <p:nvPr userDrawn="1"/>
        </p:nvSpPr>
        <p:spPr>
          <a:xfrm>
            <a:off x="8646272" y="2751272"/>
            <a:ext cx="1549667" cy="15496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userDrawn="1"/>
        </p:nvSpPr>
        <p:spPr>
          <a:xfrm>
            <a:off x="8646272" y="-636212"/>
            <a:ext cx="1549667" cy="4192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userDrawn="1"/>
        </p:nvSpPr>
        <p:spPr>
          <a:xfrm>
            <a:off x="9448799" y="6139423"/>
            <a:ext cx="2188906" cy="545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Date Placeholder 3"/>
          <p:cNvSpPr>
            <a:spLocks noGrp="1"/>
          </p:cNvSpPr>
          <p:nvPr>
            <p:ph type="dt" sz="half" idx="10"/>
          </p:nvPr>
        </p:nvSpPr>
        <p:spPr/>
        <p:txBody>
          <a:bodyPr/>
          <a:lstStyle>
            <a:lvl1pPr>
              <a:defRPr>
                <a:solidFill>
                  <a:schemeClr val="bg1"/>
                </a:solidFill>
              </a:defRPr>
            </a:lvl1pPr>
          </a:lstStyle>
          <a:p>
            <a:fld id="{E01B91D4-459D-47DE-BBA1-A7F28FACC05A}" type="datetimeFigureOut">
              <a:rPr lang="el-GR" smtClean="0"/>
              <a:pPr/>
              <a:t>29/6/2023</a:t>
            </a:fld>
            <a:endParaRPr lang="el-GR"/>
          </a:p>
        </p:txBody>
      </p:sp>
      <p:sp>
        <p:nvSpPr>
          <p:cNvPr id="6" name="Slide Number Placeholder 5"/>
          <p:cNvSpPr>
            <a:spLocks noGrp="1"/>
          </p:cNvSpPr>
          <p:nvPr>
            <p:ph type="sldNum" sz="quarter" idx="12"/>
          </p:nvPr>
        </p:nvSpPr>
        <p:spPr>
          <a:xfrm>
            <a:off x="4724400" y="6353464"/>
            <a:ext cx="2743200" cy="365125"/>
          </a:xfrm>
        </p:spPr>
        <p:txBody>
          <a:bodyPr/>
          <a:lstStyle>
            <a:lvl1pPr>
              <a:defRPr>
                <a:solidFill>
                  <a:schemeClr val="bg1"/>
                </a:solidFill>
              </a:defRPr>
            </a:lvl1pPr>
          </a:lstStyle>
          <a:p>
            <a:fld id="{42ADF098-8FCE-4F25-86E2-CCBD21D4106A}" type="slidenum">
              <a:rPr lang="el-GR" smtClean="0"/>
              <a:pPr/>
              <a:t>‹#›</a:t>
            </a:fld>
            <a:endParaRPr lang="el-G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759" y="6199821"/>
            <a:ext cx="2144685" cy="449944"/>
          </a:xfrm>
          <a:prstGeom prst="rect">
            <a:avLst/>
          </a:prstGeom>
          <a:noFill/>
        </p:spPr>
      </p:pic>
      <p:sp>
        <p:nvSpPr>
          <p:cNvPr id="9" name="Text Placeholder 10">
            <a:extLst>
              <a:ext uri="{FF2B5EF4-FFF2-40B4-BE49-F238E27FC236}">
                <a16:creationId xmlns:a16="http://schemas.microsoft.com/office/drawing/2014/main" id="{112EBEBB-A881-416D-865D-47442A6DD7A4}"/>
              </a:ext>
            </a:extLst>
          </p:cNvPr>
          <p:cNvSpPr>
            <a:spLocks noGrp="1"/>
          </p:cNvSpPr>
          <p:nvPr>
            <p:ph type="body" sz="quarter" idx="13" hasCustomPrompt="1"/>
          </p:nvPr>
        </p:nvSpPr>
        <p:spPr>
          <a:xfrm>
            <a:off x="1057275" y="5018805"/>
            <a:ext cx="5577561" cy="479363"/>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stStyle>
          <a:p>
            <a:pPr lvl="0"/>
            <a:r>
              <a:rPr lang="en-US" dirty="0"/>
              <a:t>Name and Organization</a:t>
            </a:r>
          </a:p>
        </p:txBody>
      </p:sp>
      <p:sp>
        <p:nvSpPr>
          <p:cNvPr id="14" name="Title 3">
            <a:extLst>
              <a:ext uri="{FF2B5EF4-FFF2-40B4-BE49-F238E27FC236}">
                <a16:creationId xmlns:a16="http://schemas.microsoft.com/office/drawing/2014/main" id="{5029FFF5-9C5B-46BD-8317-2260460725D7}"/>
              </a:ext>
            </a:extLst>
          </p:cNvPr>
          <p:cNvSpPr>
            <a:spLocks noGrp="1"/>
          </p:cNvSpPr>
          <p:nvPr>
            <p:ph type="title" hasCustomPrompt="1"/>
          </p:nvPr>
        </p:nvSpPr>
        <p:spPr>
          <a:xfrm>
            <a:off x="1057275" y="4104023"/>
            <a:ext cx="2524125" cy="710443"/>
          </a:xfrm>
        </p:spPr>
        <p:txBody>
          <a:bodyPr>
            <a:normAutofit fontScale="90000"/>
          </a:bodyPr>
          <a:lstStyle>
            <a:lvl1pPr algn="l">
              <a:defRPr sz="3600" b="1" baseline="0">
                <a:solidFill>
                  <a:schemeClr val="bg1"/>
                </a:solidFill>
              </a:defRPr>
            </a:lvl1pPr>
          </a:lstStyle>
          <a:p>
            <a:r>
              <a:rPr lang="en-GB" dirty="0"/>
              <a:t>Thank you!</a:t>
            </a:r>
          </a:p>
        </p:txBody>
      </p:sp>
      <p:grpSp>
        <p:nvGrpSpPr>
          <p:cNvPr id="2" name="Group 1"/>
          <p:cNvGrpSpPr/>
          <p:nvPr userDrawn="1"/>
        </p:nvGrpSpPr>
        <p:grpSpPr>
          <a:xfrm>
            <a:off x="1138711" y="529313"/>
            <a:ext cx="5796636" cy="3201938"/>
            <a:chOff x="3197581" y="745566"/>
            <a:chExt cx="5796636" cy="3201938"/>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6523" y="745566"/>
              <a:ext cx="4898753" cy="3201938"/>
            </a:xfrm>
            <a:prstGeom prst="rect">
              <a:avLst/>
            </a:prstGeom>
          </p:spPr>
        </p:pic>
        <p:sp>
          <p:nvSpPr>
            <p:cNvPr id="17" name="TextBox 16"/>
            <p:cNvSpPr txBox="1"/>
            <p:nvPr userDrawn="1"/>
          </p:nvSpPr>
          <p:spPr>
            <a:xfrm>
              <a:off x="3197581" y="3120934"/>
              <a:ext cx="5796636" cy="369332"/>
            </a:xfrm>
            <a:prstGeom prst="rect">
              <a:avLst/>
            </a:prstGeom>
            <a:noFill/>
          </p:spPr>
          <p:txBody>
            <a:bodyPr wrap="square" rtlCol="0">
              <a:spAutoFit/>
            </a:bodyPr>
            <a:lstStyle/>
            <a:p>
              <a:pPr algn="ctr"/>
              <a:r>
                <a:rPr lang="en-US" sz="1800" b="1" dirty="0">
                  <a:solidFill>
                    <a:schemeClr val="bg1"/>
                  </a:solidFill>
                  <a:latin typeface="Orbitron" panose="02000000000000000000" pitchFamily="2" charset="0"/>
                  <a:cs typeface="Arial" panose="020B0604020202020204" pitchFamily="34" charset="0"/>
                </a:rPr>
                <a:t>UPSKILLING FOR H2 MOBILITY</a:t>
              </a:r>
              <a:endParaRPr lang="el-GR" sz="1800" b="1" dirty="0">
                <a:solidFill>
                  <a:schemeClr val="bg1"/>
                </a:solidFill>
                <a:latin typeface="Arial" panose="020B0604020202020204" pitchFamily="34" charset="0"/>
                <a:cs typeface="Arial" panose="020B0604020202020204" pitchFamily="34" charset="0"/>
              </a:endParaRPr>
            </a:p>
          </p:txBody>
        </p:sp>
      </p:grpSp>
      <p:sp>
        <p:nvSpPr>
          <p:cNvPr id="5" name="Text Placeholder 4"/>
          <p:cNvSpPr>
            <a:spLocks noGrp="1"/>
          </p:cNvSpPr>
          <p:nvPr>
            <p:ph type="body" sz="quarter" idx="14" hasCustomPrompt="1"/>
          </p:nvPr>
        </p:nvSpPr>
        <p:spPr>
          <a:xfrm>
            <a:off x="1057275" y="5722938"/>
            <a:ext cx="5577561" cy="373062"/>
          </a:xfrm>
        </p:spPr>
        <p:txBody>
          <a:bodyPr/>
          <a:lstStyle>
            <a:lvl1pPr marL="0" indent="0">
              <a:buNone/>
              <a:defRPr>
                <a:solidFill>
                  <a:schemeClr val="bg1"/>
                </a:solidFill>
              </a:defRPr>
            </a:lvl1pPr>
          </a:lstStyle>
          <a:p>
            <a:pPr lvl="0"/>
            <a:r>
              <a:rPr lang="en-US" dirty="0"/>
              <a:t>Contact information</a:t>
            </a:r>
          </a:p>
        </p:txBody>
      </p:sp>
      <p:grpSp>
        <p:nvGrpSpPr>
          <p:cNvPr id="35" name="Group 34"/>
          <p:cNvGrpSpPr/>
          <p:nvPr userDrawn="1"/>
        </p:nvGrpSpPr>
        <p:grpSpPr>
          <a:xfrm>
            <a:off x="7959216" y="678695"/>
            <a:ext cx="463403" cy="3059804"/>
            <a:chOff x="7787147" y="1200164"/>
            <a:chExt cx="510650" cy="3371769"/>
          </a:xfrm>
        </p:grpSpPr>
        <p:pic>
          <p:nvPicPr>
            <p:cNvPr id="26" name="Pictur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87148" y="1200164"/>
              <a:ext cx="510649" cy="510649"/>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7148" y="1969568"/>
              <a:ext cx="510649" cy="510649"/>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87148" y="2738972"/>
              <a:ext cx="510649" cy="510649"/>
            </a:xfrm>
            <a:prstGeom prst="rect">
              <a:avLst/>
            </a:prstGeom>
          </p:spPr>
        </p:pic>
        <p:pic>
          <p:nvPicPr>
            <p:cNvPr id="33" name="Picture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87148" y="3508376"/>
              <a:ext cx="510649" cy="294155"/>
            </a:xfrm>
            <a:prstGeom prst="rect">
              <a:avLst/>
            </a:prstGeom>
          </p:spPr>
        </p:pic>
        <p:pic>
          <p:nvPicPr>
            <p:cNvPr id="34" name="Picture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87147" y="4061284"/>
              <a:ext cx="510649" cy="510649"/>
            </a:xfrm>
            <a:prstGeom prst="rect">
              <a:avLst/>
            </a:prstGeom>
            <a:noFill/>
            <a:ln>
              <a:noFill/>
            </a:ln>
            <a:effectLst/>
          </p:spPr>
        </p:pic>
      </p:grpSp>
      <p:grpSp>
        <p:nvGrpSpPr>
          <p:cNvPr id="36" name="Group 35">
            <a:extLst>
              <a:ext uri="{FF2B5EF4-FFF2-40B4-BE49-F238E27FC236}">
                <a16:creationId xmlns:a16="http://schemas.microsoft.com/office/drawing/2014/main" id="{2E777528-3D63-4121-870E-2ABA3D5F20D6}"/>
              </a:ext>
            </a:extLst>
          </p:cNvPr>
          <p:cNvGrpSpPr/>
          <p:nvPr userDrawn="1"/>
        </p:nvGrpSpPr>
        <p:grpSpPr>
          <a:xfrm>
            <a:off x="8646278" y="718702"/>
            <a:ext cx="1549667" cy="2972762"/>
            <a:chOff x="6750883" y="2986317"/>
            <a:chExt cx="1318984" cy="2913206"/>
          </a:xfrm>
        </p:grpSpPr>
        <p:sp>
          <p:nvSpPr>
            <p:cNvPr id="37" name="TextBox 36">
              <a:extLst>
                <a:ext uri="{FF2B5EF4-FFF2-40B4-BE49-F238E27FC236}">
                  <a16:creationId xmlns:a16="http://schemas.microsoft.com/office/drawing/2014/main" id="{EAAC616F-EBE5-4B29-972D-46B01F0BDBAC}"/>
                </a:ext>
              </a:extLst>
            </p:cNvPr>
            <p:cNvSpPr txBox="1"/>
            <p:nvPr userDrawn="1"/>
          </p:nvSpPr>
          <p:spPr>
            <a:xfrm>
              <a:off x="6774489" y="5537590"/>
              <a:ext cx="1271771" cy="361933"/>
            </a:xfrm>
            <a:prstGeom prst="rect">
              <a:avLst/>
            </a:prstGeom>
            <a:noFill/>
          </p:spPr>
          <p:txBody>
            <a:bodyPr wrap="square" rtlCol="0">
              <a:spAutoFit/>
            </a:bodyPr>
            <a:lstStyle/>
            <a:p>
              <a:pPr lvl="0" algn="ctr"/>
              <a:r>
                <a:rPr lang="en-US" sz="1800" dirty="0">
                  <a:solidFill>
                    <a:schemeClr val="bg1"/>
                  </a:solidFill>
                  <a:latin typeface="Arial" panose="020B0604020202020204" pitchFamily="34" charset="0"/>
                  <a:cs typeface="Arial" panose="020B0604020202020204" pitchFamily="34" charset="0"/>
                  <a:hlinkClick r:id="rId9"/>
                </a:rPr>
                <a:t>uphymob.eu</a:t>
              </a:r>
              <a:endParaRPr lang="en-US" sz="1800"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DDF093C-036E-457D-91B7-56417669DC22}"/>
                </a:ext>
              </a:extLst>
            </p:cNvPr>
            <p:cNvSpPr txBox="1"/>
            <p:nvPr userDrawn="1"/>
          </p:nvSpPr>
          <p:spPr>
            <a:xfrm>
              <a:off x="6774489" y="2986317"/>
              <a:ext cx="12717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tx1"/>
                  </a:solidFill>
                  <a:effectLst/>
                  <a:latin typeface="Arial" panose="020B0604020202020204" pitchFamily="34" charset="0"/>
                  <a:ea typeface="+mn-ea"/>
                  <a:cs typeface="Arial" panose="020B0604020202020204" pitchFamily="34" charset="0"/>
                  <a:hlinkClick r:id="rId10"/>
                </a:rPr>
                <a:t>@</a:t>
              </a:r>
              <a:r>
                <a:rPr lang="fr-FR" sz="1800" b="0" i="0" kern="1200" dirty="0" err="1">
                  <a:solidFill>
                    <a:schemeClr val="tx1"/>
                  </a:solidFill>
                  <a:effectLst/>
                  <a:latin typeface="Arial" panose="020B0604020202020204" pitchFamily="34" charset="0"/>
                  <a:ea typeface="+mn-ea"/>
                  <a:cs typeface="Arial" panose="020B0604020202020204" pitchFamily="34" charset="0"/>
                  <a:hlinkClick r:id="rId10"/>
                </a:rPr>
                <a:t>uphymob</a:t>
              </a:r>
              <a:endParaRPr lang="en-US" sz="1800" dirty="0">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19A5C18-0129-49CA-9988-69F046584E9F}"/>
                </a:ext>
              </a:extLst>
            </p:cNvPr>
            <p:cNvSpPr txBox="1"/>
            <p:nvPr userDrawn="1"/>
          </p:nvSpPr>
          <p:spPr>
            <a:xfrm>
              <a:off x="6750883" y="4352062"/>
              <a:ext cx="13189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tx1"/>
                  </a:solidFill>
                  <a:effectLst/>
                  <a:latin typeface="Arial" panose="020B0604020202020204" pitchFamily="34" charset="0"/>
                  <a:ea typeface="+mn-ea"/>
                  <a:cs typeface="Arial" panose="020B0604020202020204" pitchFamily="34" charset="0"/>
                  <a:hlinkClick r:id="rId11"/>
                </a:rPr>
                <a:t>@</a:t>
              </a:r>
              <a:r>
                <a:rPr lang="fr-FR" sz="1800" b="0" i="0" kern="1200" dirty="0" err="1">
                  <a:solidFill>
                    <a:schemeClr val="tx1"/>
                  </a:solidFill>
                  <a:effectLst/>
                  <a:latin typeface="Arial" panose="020B0604020202020204" pitchFamily="34" charset="0"/>
                  <a:ea typeface="+mn-ea"/>
                  <a:cs typeface="Arial" panose="020B0604020202020204" pitchFamily="34" charset="0"/>
                  <a:hlinkClick r:id="rId11"/>
                </a:rPr>
                <a:t>uphymob</a:t>
              </a:r>
              <a:endParaRPr lang="en-US" sz="180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A356265-8FB5-473C-9435-8FF47C31832B}"/>
                </a:ext>
              </a:extLst>
            </p:cNvPr>
            <p:cNvSpPr txBox="1"/>
            <p:nvPr userDrawn="1"/>
          </p:nvSpPr>
          <p:spPr>
            <a:xfrm>
              <a:off x="6774489" y="4945925"/>
              <a:ext cx="1271772" cy="369332"/>
            </a:xfrm>
            <a:prstGeom prst="rect">
              <a:avLst/>
            </a:prstGeom>
            <a:noFill/>
          </p:spPr>
          <p:txBody>
            <a:bodyPr wrap="square" rtlCol="0">
              <a:spAutoFit/>
            </a:bodyPr>
            <a:lstStyle/>
            <a:p>
              <a:pPr lvl="0" algn="ctr"/>
              <a:r>
                <a:rPr lang="en-US" sz="1800" dirty="0">
                  <a:solidFill>
                    <a:schemeClr val="tx1"/>
                  </a:solidFill>
                  <a:latin typeface="Arial" panose="020B0604020202020204" pitchFamily="34" charset="0"/>
                  <a:cs typeface="Arial" panose="020B0604020202020204" pitchFamily="34" charset="0"/>
                  <a:hlinkClick r:id="rId12"/>
                </a:rPr>
                <a:t>uphymob</a:t>
              </a:r>
              <a:endParaRPr lang="en-US" sz="1800" dirty="0">
                <a:solidFill>
                  <a:schemeClr val="tx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421D8F90-4F3B-4F76-A4DB-858D8B24C91A}"/>
                </a:ext>
              </a:extLst>
            </p:cNvPr>
            <p:cNvSpPr txBox="1"/>
            <p:nvPr userDrawn="1"/>
          </p:nvSpPr>
          <p:spPr>
            <a:xfrm>
              <a:off x="6774489" y="3670477"/>
              <a:ext cx="1271772" cy="369332"/>
            </a:xfrm>
            <a:prstGeom prst="rect">
              <a:avLst/>
            </a:prstGeom>
            <a:noFill/>
          </p:spPr>
          <p:txBody>
            <a:bodyPr wrap="square" rtlCol="0">
              <a:spAutoFit/>
            </a:bodyPr>
            <a:lstStyle/>
            <a:p>
              <a:pPr lvl="0" algn="ctr"/>
              <a:r>
                <a:rPr lang="en-US" sz="1800" dirty="0">
                  <a:solidFill>
                    <a:schemeClr val="tx1"/>
                  </a:solidFill>
                  <a:latin typeface="Arial" panose="020B0604020202020204" pitchFamily="34" charset="0"/>
                  <a:cs typeface="Arial" panose="020B0604020202020204" pitchFamily="34" charset="0"/>
                  <a:hlinkClick r:id="rId13"/>
                </a:rPr>
                <a:t>uphymob</a:t>
              </a:r>
              <a:endParaRPr lang="en-US" sz="18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8778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userDrawn="1">
  <p:cSld name="Title - medium">
    <p:bg>
      <p:bgPr>
        <a:gradFill>
          <a:gsLst>
            <a:gs pos="0">
              <a:schemeClr val="accent1"/>
            </a:gs>
            <a:gs pos="100000">
              <a:srgbClr val="104499"/>
            </a:gs>
          </a:gsLst>
          <a:lin ang="8100019" scaled="0"/>
        </a:gradFill>
        <a:effectLst/>
      </p:bgPr>
    </p:bg>
    <p:spTree>
      <p:nvGrpSpPr>
        <p:cNvPr id="1" name="Shape 12"/>
        <p:cNvGrpSpPr/>
        <p:nvPr/>
      </p:nvGrpSpPr>
      <p:grpSpPr>
        <a:xfrm>
          <a:off x="0" y="0"/>
          <a:ext cx="0" cy="0"/>
          <a:chOff x="0" y="0"/>
          <a:chExt cx="0" cy="0"/>
        </a:xfrm>
      </p:grpSpPr>
      <p:sp>
        <p:nvSpPr>
          <p:cNvPr id="13" name="Google Shape;13;p3"/>
          <p:cNvSpPr/>
          <p:nvPr/>
        </p:nvSpPr>
        <p:spPr>
          <a:xfrm>
            <a:off x="-1" y="313170"/>
            <a:ext cx="12192000" cy="6231661"/>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rgbClr val="104499"/>
              </a:gs>
              <a:gs pos="100000">
                <a:schemeClr val="dk1"/>
              </a:gs>
            </a:gsLst>
            <a:lin ang="10801400"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 name="Rectangle 6"/>
          <p:cNvSpPr/>
          <p:nvPr userDrawn="1"/>
        </p:nvSpPr>
        <p:spPr>
          <a:xfrm>
            <a:off x="9448799" y="6093947"/>
            <a:ext cx="2188906" cy="545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Date Placeholder 3"/>
          <p:cNvSpPr>
            <a:spLocks noGrp="1"/>
          </p:cNvSpPr>
          <p:nvPr>
            <p:ph type="dt" sz="half" idx="10"/>
          </p:nvPr>
        </p:nvSpPr>
        <p:spPr>
          <a:xfrm>
            <a:off x="838200" y="6356350"/>
            <a:ext cx="2743200" cy="365125"/>
          </a:xfrm>
        </p:spPr>
        <p:txBody>
          <a:bodyPr/>
          <a:lstStyle>
            <a:lvl1pPr>
              <a:defRPr>
                <a:solidFill>
                  <a:schemeClr val="bg1"/>
                </a:solidFill>
              </a:defRPr>
            </a:lvl1pPr>
          </a:lstStyle>
          <a:p>
            <a:fld id="{E01B91D4-459D-47DE-BBA1-A7F28FACC05A}" type="datetimeFigureOut">
              <a:rPr lang="el-GR" smtClean="0"/>
              <a:pPr/>
              <a:t>29/6/2023</a:t>
            </a:fld>
            <a:endParaRPr lang="el-GR"/>
          </a:p>
        </p:txBody>
      </p:sp>
      <p:sp>
        <p:nvSpPr>
          <p:cNvPr id="9" name="Slide Number Placeholder 5"/>
          <p:cNvSpPr>
            <a:spLocks noGrp="1"/>
          </p:cNvSpPr>
          <p:nvPr>
            <p:ph type="sldNum" sz="quarter" idx="12"/>
          </p:nvPr>
        </p:nvSpPr>
        <p:spPr>
          <a:xfrm>
            <a:off x="4724400" y="6353464"/>
            <a:ext cx="2743200" cy="365125"/>
          </a:xfrm>
        </p:spPr>
        <p:txBody>
          <a:bodyPr/>
          <a:lstStyle>
            <a:lvl1pPr>
              <a:defRPr>
                <a:solidFill>
                  <a:schemeClr val="bg1"/>
                </a:solidFill>
              </a:defRPr>
            </a:lvl1pPr>
          </a:lstStyle>
          <a:p>
            <a:fld id="{42ADF098-8FCE-4F25-86E2-CCBD21D4106A}" type="slidenum">
              <a:rPr lang="el-GR" smtClean="0"/>
              <a:pPr/>
              <a:t>‹#›</a:t>
            </a:fld>
            <a:endParaRPr lang="el-G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759" y="6154345"/>
            <a:ext cx="2144685" cy="449944"/>
          </a:xfrm>
          <a:prstGeom prst="rect">
            <a:avLst/>
          </a:prstGeom>
          <a:noFill/>
        </p:spPr>
      </p:pic>
      <p:sp>
        <p:nvSpPr>
          <p:cNvPr id="11" name="Text Placeholder 10">
            <a:extLst>
              <a:ext uri="{FF2B5EF4-FFF2-40B4-BE49-F238E27FC236}">
                <a16:creationId xmlns:a16="http://schemas.microsoft.com/office/drawing/2014/main" id="{112EBEBB-A881-416D-865D-47442A6DD7A4}"/>
              </a:ext>
            </a:extLst>
          </p:cNvPr>
          <p:cNvSpPr>
            <a:spLocks noGrp="1"/>
          </p:cNvSpPr>
          <p:nvPr>
            <p:ph type="body" sz="quarter" idx="13" hasCustomPrompt="1"/>
          </p:nvPr>
        </p:nvSpPr>
        <p:spPr>
          <a:xfrm>
            <a:off x="1057275" y="5018805"/>
            <a:ext cx="10077450" cy="479363"/>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Name and Organization</a:t>
            </a:r>
          </a:p>
        </p:txBody>
      </p:sp>
      <p:sp>
        <p:nvSpPr>
          <p:cNvPr id="12" name="Text Placeholder 12">
            <a:extLst>
              <a:ext uri="{FF2B5EF4-FFF2-40B4-BE49-F238E27FC236}">
                <a16:creationId xmlns:a16="http://schemas.microsoft.com/office/drawing/2014/main" id="{AAEAB8D4-625F-4CCE-8688-7378346FE983}"/>
              </a:ext>
            </a:extLst>
          </p:cNvPr>
          <p:cNvSpPr>
            <a:spLocks noGrp="1"/>
          </p:cNvSpPr>
          <p:nvPr>
            <p:ph type="body" sz="quarter" idx="14" hasCustomPrompt="1"/>
          </p:nvPr>
        </p:nvSpPr>
        <p:spPr>
          <a:xfrm>
            <a:off x="1057275" y="5598778"/>
            <a:ext cx="10077450" cy="479363"/>
          </a:xfrm>
        </p:spPr>
        <p:txBody>
          <a:bodyPr/>
          <a:lstStyle>
            <a:lvl1pPr marL="0" indent="0" algn="ctr">
              <a:buNone/>
              <a:defRPr i="1">
                <a:solidFill>
                  <a:schemeClr val="bg1"/>
                </a:solidFill>
                <a:latin typeface="Arial" panose="020B0604020202020204" pitchFamily="34" charset="0"/>
                <a:cs typeface="Arial" panose="020B0604020202020204" pitchFamily="34" charset="0"/>
              </a:defRPr>
            </a:lvl1pPr>
          </a:lstStyle>
          <a:p>
            <a:pPr lvl="0"/>
            <a:r>
              <a:rPr lang="en-US" dirty="0"/>
              <a:t>Place and Date</a:t>
            </a:r>
          </a:p>
        </p:txBody>
      </p:sp>
      <p:sp>
        <p:nvSpPr>
          <p:cNvPr id="16" name="Title 3">
            <a:extLst>
              <a:ext uri="{FF2B5EF4-FFF2-40B4-BE49-F238E27FC236}">
                <a16:creationId xmlns:a16="http://schemas.microsoft.com/office/drawing/2014/main" id="{5029FFF5-9C5B-46BD-8317-2260460725D7}"/>
              </a:ext>
            </a:extLst>
          </p:cNvPr>
          <p:cNvSpPr>
            <a:spLocks noGrp="1"/>
          </p:cNvSpPr>
          <p:nvPr>
            <p:ph type="title"/>
          </p:nvPr>
        </p:nvSpPr>
        <p:spPr>
          <a:xfrm>
            <a:off x="1057275" y="4104023"/>
            <a:ext cx="10077650" cy="710443"/>
          </a:xfrm>
        </p:spPr>
        <p:txBody>
          <a:bodyPr>
            <a:normAutofit fontScale="90000"/>
          </a:bodyPr>
          <a:lstStyle>
            <a:lvl1pPr algn="ctr">
              <a:defRPr b="1">
                <a:solidFill>
                  <a:schemeClr val="bg1"/>
                </a:solidFill>
              </a:defRPr>
            </a:lvl1pPr>
          </a:lstStyle>
          <a:p>
            <a:endParaRPr lang="en-GB" dirty="0"/>
          </a:p>
        </p:txBody>
      </p:sp>
      <p:grpSp>
        <p:nvGrpSpPr>
          <p:cNvPr id="2" name="Group 1"/>
          <p:cNvGrpSpPr/>
          <p:nvPr userDrawn="1"/>
        </p:nvGrpSpPr>
        <p:grpSpPr>
          <a:xfrm>
            <a:off x="2546234" y="745565"/>
            <a:ext cx="7232414" cy="3995031"/>
            <a:chOff x="3197581" y="745566"/>
            <a:chExt cx="5796636" cy="3201938"/>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6523" y="745566"/>
              <a:ext cx="4898753" cy="3201938"/>
            </a:xfrm>
            <a:prstGeom prst="rect">
              <a:avLst/>
            </a:prstGeom>
          </p:spPr>
        </p:pic>
        <p:sp>
          <p:nvSpPr>
            <p:cNvPr id="17" name="TextBox 16"/>
            <p:cNvSpPr txBox="1"/>
            <p:nvPr userDrawn="1"/>
          </p:nvSpPr>
          <p:spPr>
            <a:xfrm>
              <a:off x="3197581" y="3120934"/>
              <a:ext cx="5796636" cy="369332"/>
            </a:xfrm>
            <a:prstGeom prst="rect">
              <a:avLst/>
            </a:prstGeom>
            <a:noFill/>
          </p:spPr>
          <p:txBody>
            <a:bodyPr wrap="square" rtlCol="0">
              <a:spAutoFit/>
            </a:bodyPr>
            <a:lstStyle/>
            <a:p>
              <a:pPr algn="ctr"/>
              <a:r>
                <a:rPr lang="en-US" sz="1800" b="1" dirty="0">
                  <a:solidFill>
                    <a:schemeClr val="bg1"/>
                  </a:solidFill>
                  <a:latin typeface="Orbitron" panose="02000000000000000000" pitchFamily="2" charset="0"/>
                  <a:cs typeface="Arial" panose="020B0604020202020204" pitchFamily="34" charset="0"/>
                </a:rPr>
                <a:t>UPSKILLING FOR H2 MOBILITY</a:t>
              </a:r>
              <a:endParaRPr lang="el-GR" sz="18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335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preserve="1" userDrawn="1">
  <p:cSld name="Title - light">
    <p:spTree>
      <p:nvGrpSpPr>
        <p:cNvPr id="1" name="Shape 26"/>
        <p:cNvGrpSpPr/>
        <p:nvPr/>
      </p:nvGrpSpPr>
      <p:grpSpPr>
        <a:xfrm>
          <a:off x="0" y="0"/>
          <a:ext cx="0" cy="0"/>
          <a:chOff x="0" y="0"/>
          <a:chExt cx="0" cy="0"/>
        </a:xfrm>
      </p:grpSpPr>
      <p:sp>
        <p:nvSpPr>
          <p:cNvPr id="32" name="Google Shape;13;p3"/>
          <p:cNvSpPr/>
          <p:nvPr userDrawn="1"/>
        </p:nvSpPr>
        <p:spPr>
          <a:xfrm>
            <a:off x="-1" y="313170"/>
            <a:ext cx="12192000" cy="6231661"/>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84973">
                <a:schemeClr val="accent1"/>
              </a:gs>
              <a:gs pos="55000">
                <a:schemeClr val="bg2"/>
              </a:gs>
              <a:gs pos="38000">
                <a:schemeClr val="bg2"/>
              </a:gs>
              <a:gs pos="0">
                <a:schemeClr val="accent1"/>
              </a:gs>
              <a:gs pos="100000">
                <a:srgbClr val="104499"/>
              </a:gs>
            </a:gsLst>
            <a:lin ang="10801400"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 name="Rectangle 14"/>
          <p:cNvSpPr/>
          <p:nvPr userDrawn="1"/>
        </p:nvSpPr>
        <p:spPr>
          <a:xfrm>
            <a:off x="9448799" y="6208247"/>
            <a:ext cx="2188906" cy="545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bg2">
                  <a:lumMod val="50000"/>
                </a:schemeClr>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759" y="6268645"/>
            <a:ext cx="2144685" cy="449944"/>
          </a:xfrm>
          <a:prstGeom prst="rect">
            <a:avLst/>
          </a:prstGeom>
          <a:noFill/>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6523" y="745566"/>
            <a:ext cx="4898753" cy="3201938"/>
          </a:xfrm>
          <a:prstGeom prst="rect">
            <a:avLst/>
          </a:prstGeom>
        </p:spPr>
      </p:pic>
      <p:sp>
        <p:nvSpPr>
          <p:cNvPr id="19" name="TextBox 18"/>
          <p:cNvSpPr txBox="1"/>
          <p:nvPr userDrawn="1"/>
        </p:nvSpPr>
        <p:spPr>
          <a:xfrm>
            <a:off x="3197581" y="3120934"/>
            <a:ext cx="5796636" cy="369332"/>
          </a:xfrm>
          <a:prstGeom prst="rect">
            <a:avLst/>
          </a:prstGeom>
          <a:noFill/>
        </p:spPr>
        <p:txBody>
          <a:bodyPr wrap="square" rtlCol="0">
            <a:spAutoFit/>
          </a:bodyPr>
          <a:lstStyle/>
          <a:p>
            <a:pPr algn="ctr"/>
            <a:r>
              <a:rPr lang="en-US" sz="1800" b="1" dirty="0">
                <a:solidFill>
                  <a:schemeClr val="tx1">
                    <a:lumMod val="65000"/>
                    <a:lumOff val="35000"/>
                  </a:schemeClr>
                </a:solidFill>
                <a:latin typeface="Orbitron" panose="02000000000000000000" pitchFamily="2" charset="0"/>
                <a:cs typeface="Arial" panose="020B0604020202020204" pitchFamily="34" charset="0"/>
              </a:rPr>
              <a:t>UPSKILLING FOR H2 MOBILITY</a:t>
            </a:r>
            <a:endParaRPr lang="el-GR" sz="18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Rectangle 19"/>
          <p:cNvSpPr/>
          <p:nvPr userDrawn="1"/>
        </p:nvSpPr>
        <p:spPr>
          <a:xfrm>
            <a:off x="9448799" y="6208247"/>
            <a:ext cx="2188906" cy="545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bg2">
                  <a:lumMod val="50000"/>
                </a:schemeClr>
              </a:solidFill>
            </a:endParaRPr>
          </a:p>
        </p:txBody>
      </p:sp>
      <p:sp>
        <p:nvSpPr>
          <p:cNvPr id="21" name="Date Placeholder 3"/>
          <p:cNvSpPr>
            <a:spLocks noGrp="1"/>
          </p:cNvSpPr>
          <p:nvPr>
            <p:ph type="dt" sz="half" idx="10"/>
          </p:nvPr>
        </p:nvSpPr>
        <p:spPr>
          <a:xfrm>
            <a:off x="838200" y="6356350"/>
            <a:ext cx="2743200" cy="365125"/>
          </a:xfrm>
        </p:spPr>
        <p:txBody>
          <a:bodyPr/>
          <a:lstStyle>
            <a:lvl1pPr>
              <a:defRPr>
                <a:solidFill>
                  <a:schemeClr val="bg2">
                    <a:lumMod val="50000"/>
                  </a:schemeClr>
                </a:solidFill>
              </a:defRPr>
            </a:lvl1pPr>
          </a:lstStyle>
          <a:p>
            <a:fld id="{E01B91D4-459D-47DE-BBA1-A7F28FACC05A}" type="datetimeFigureOut">
              <a:rPr lang="el-GR" smtClean="0"/>
              <a:pPr/>
              <a:t>29/6/2023</a:t>
            </a:fld>
            <a:endParaRPr lang="el-G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759" y="6268645"/>
            <a:ext cx="2144685" cy="449944"/>
          </a:xfrm>
          <a:prstGeom prst="rect">
            <a:avLst/>
          </a:prstGeom>
          <a:noFill/>
        </p:spPr>
      </p:pic>
      <p:sp>
        <p:nvSpPr>
          <p:cNvPr id="24" name="Text Placeholder 10">
            <a:extLst>
              <a:ext uri="{FF2B5EF4-FFF2-40B4-BE49-F238E27FC236}">
                <a16:creationId xmlns:a16="http://schemas.microsoft.com/office/drawing/2014/main" id="{112EBEBB-A881-416D-865D-47442A6DD7A4}"/>
              </a:ext>
            </a:extLst>
          </p:cNvPr>
          <p:cNvSpPr>
            <a:spLocks noGrp="1"/>
          </p:cNvSpPr>
          <p:nvPr>
            <p:ph type="body" sz="quarter" idx="13" hasCustomPrompt="1"/>
          </p:nvPr>
        </p:nvSpPr>
        <p:spPr>
          <a:xfrm>
            <a:off x="1057275" y="5018805"/>
            <a:ext cx="10077450" cy="479363"/>
          </a:xfrm>
        </p:spPr>
        <p:txBody>
          <a:bodyPr/>
          <a:lstStyle>
            <a:lvl1pPr marL="0" indent="0" algn="ctr">
              <a:buNone/>
              <a:defRPr>
                <a:solidFill>
                  <a:schemeClr val="bg2">
                    <a:lumMod val="50000"/>
                  </a:schemeClr>
                </a:solidFill>
                <a:latin typeface="Arial" panose="020B0604020202020204" pitchFamily="34" charset="0"/>
                <a:cs typeface="Arial" panose="020B0604020202020204" pitchFamily="34" charset="0"/>
              </a:defRPr>
            </a:lvl1pPr>
          </a:lstStyle>
          <a:p>
            <a:pPr lvl="0"/>
            <a:r>
              <a:rPr lang="en-US" dirty="0"/>
              <a:t>Name and Organization</a:t>
            </a:r>
          </a:p>
        </p:txBody>
      </p:sp>
      <p:sp>
        <p:nvSpPr>
          <p:cNvPr id="25" name="Text Placeholder 12">
            <a:extLst>
              <a:ext uri="{FF2B5EF4-FFF2-40B4-BE49-F238E27FC236}">
                <a16:creationId xmlns:a16="http://schemas.microsoft.com/office/drawing/2014/main" id="{AAEAB8D4-625F-4CCE-8688-7378346FE983}"/>
              </a:ext>
            </a:extLst>
          </p:cNvPr>
          <p:cNvSpPr>
            <a:spLocks noGrp="1"/>
          </p:cNvSpPr>
          <p:nvPr>
            <p:ph type="body" sz="quarter" idx="14" hasCustomPrompt="1"/>
          </p:nvPr>
        </p:nvSpPr>
        <p:spPr>
          <a:xfrm>
            <a:off x="1057275" y="5598778"/>
            <a:ext cx="10077450" cy="479363"/>
          </a:xfrm>
        </p:spPr>
        <p:txBody>
          <a:bodyPr/>
          <a:lstStyle>
            <a:lvl1pPr marL="0" indent="0" algn="ctr">
              <a:buNone/>
              <a:defRPr i="1">
                <a:solidFill>
                  <a:schemeClr val="bg2">
                    <a:lumMod val="50000"/>
                  </a:schemeClr>
                </a:solidFill>
                <a:latin typeface="Arial" panose="020B0604020202020204" pitchFamily="34" charset="0"/>
                <a:cs typeface="Arial" panose="020B0604020202020204" pitchFamily="34" charset="0"/>
              </a:defRPr>
            </a:lvl1pPr>
          </a:lstStyle>
          <a:p>
            <a:pPr lvl="0"/>
            <a:r>
              <a:rPr lang="en-US" dirty="0"/>
              <a:t>Place and Date</a:t>
            </a:r>
          </a:p>
        </p:txBody>
      </p:sp>
      <p:sp>
        <p:nvSpPr>
          <p:cNvPr id="26" name="Title 3">
            <a:extLst>
              <a:ext uri="{FF2B5EF4-FFF2-40B4-BE49-F238E27FC236}">
                <a16:creationId xmlns:a16="http://schemas.microsoft.com/office/drawing/2014/main" id="{5029FFF5-9C5B-46BD-8317-2260460725D7}"/>
              </a:ext>
            </a:extLst>
          </p:cNvPr>
          <p:cNvSpPr>
            <a:spLocks noGrp="1"/>
          </p:cNvSpPr>
          <p:nvPr>
            <p:ph type="title"/>
          </p:nvPr>
        </p:nvSpPr>
        <p:spPr>
          <a:xfrm>
            <a:off x="1057275" y="4104023"/>
            <a:ext cx="10077650" cy="710443"/>
          </a:xfrm>
        </p:spPr>
        <p:txBody>
          <a:bodyPr>
            <a:normAutofit fontScale="90000"/>
          </a:bodyPr>
          <a:lstStyle>
            <a:lvl1pPr algn="ctr">
              <a:defRPr b="1">
                <a:solidFill>
                  <a:schemeClr val="bg2">
                    <a:lumMod val="50000"/>
                  </a:schemeClr>
                </a:solidFill>
              </a:defRPr>
            </a:lvl1pPr>
          </a:lstStyle>
          <a:p>
            <a:endParaRPr lang="en-GB" dirty="0"/>
          </a:p>
        </p:txBody>
      </p:sp>
      <p:sp>
        <p:nvSpPr>
          <p:cNvPr id="38" name="Slide Number Placeholder 3">
            <a:extLst>
              <a:ext uri="{FF2B5EF4-FFF2-40B4-BE49-F238E27FC236}">
                <a16:creationId xmlns:a16="http://schemas.microsoft.com/office/drawing/2014/main" id="{8E3D04E9-AAE3-4B1D-8A88-DFD6C73960A2}"/>
              </a:ext>
            </a:extLst>
          </p:cNvPr>
          <p:cNvSpPr txBox="1">
            <a:spLocks/>
          </p:cNvSpPr>
          <p:nvPr userDrawn="1"/>
        </p:nvSpPr>
        <p:spPr>
          <a:xfrm>
            <a:off x="5893273" y="6173787"/>
            <a:ext cx="405455" cy="365125"/>
          </a:xfrm>
          <a:prstGeom prst="rect">
            <a:avLst/>
          </a:prstGeom>
        </p:spPr>
        <p:txBody>
          <a:bodyPr vert="horz" lIns="91440" tIns="45720" rIns="91440" bIns="45720" rtlCol="0" anchor="ctr"/>
          <a:lstStyle>
            <a:defPPr>
              <a:defRPr lang="el-GR"/>
            </a:defPPr>
            <a:lvl1pPr marL="0" algn="r" defTabSz="914400" rtl="0" eaLnBrk="1" latinLnBrk="0" hangingPunct="1">
              <a:defRPr sz="1200" kern="120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73705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reserve="1" userDrawn="1">
  <p:cSld name="About hte project">
    <p:bg>
      <p:bgPr>
        <a:gradFill>
          <a:gsLst>
            <a:gs pos="0">
              <a:srgbClr val="104499"/>
            </a:gs>
            <a:gs pos="100000">
              <a:schemeClr val="dk1"/>
            </a:gs>
          </a:gsLst>
          <a:lin ang="8100019" scaled="0"/>
        </a:gradFill>
        <a:effectLst/>
      </p:bgPr>
    </p:bg>
    <p:spTree>
      <p:nvGrpSpPr>
        <p:cNvPr id="1" name="Shape 9"/>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12000"/>
                    </a14:imgEffect>
                    <a14:imgEffect>
                      <a14:brightnessContrast contrast="9000"/>
                    </a14:imgEffect>
                  </a14:imgLayer>
                </a14:imgProps>
              </a:ext>
              <a:ext uri="{28A0092B-C50C-407E-A947-70E740481C1C}">
                <a14:useLocalDpi xmlns:a14="http://schemas.microsoft.com/office/drawing/2010/main" val="0"/>
              </a:ext>
            </a:extLst>
          </a:blip>
          <a:srcRect l="81" t="38844" r="-81" b="46848"/>
          <a:stretch/>
        </p:blipFill>
        <p:spPr>
          <a:xfrm>
            <a:off x="0" y="5697794"/>
            <a:ext cx="12192000" cy="1160206"/>
          </a:xfrm>
          <a:prstGeom prst="rect">
            <a:avLst/>
          </a:prstGeom>
          <a:effectLst/>
        </p:spPr>
      </p:pic>
      <p:sp>
        <p:nvSpPr>
          <p:cNvPr id="10" name="Google Shape;10;p2"/>
          <p:cNvSpPr/>
          <p:nvPr/>
        </p:nvSpPr>
        <p:spPr>
          <a:xfrm>
            <a:off x="0" y="-641352"/>
            <a:ext cx="12192000" cy="6231661"/>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rgbClr val="25A6E0">
                  <a:alpha val="40000"/>
                </a:srgbClr>
              </a:gs>
              <a:gs pos="100000">
                <a:srgbClr val="104499">
                  <a:alpha val="42000"/>
                </a:srgbClr>
              </a:gs>
            </a:gsLst>
            <a:lin ang="10800025"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5" name="Google Shape;14;p3"/>
          <p:cNvSpPr txBox="1">
            <a:spLocks noGrp="1"/>
          </p:cNvSpPr>
          <p:nvPr>
            <p:ph type="ctrTitle" hasCustomPrompt="1"/>
          </p:nvPr>
        </p:nvSpPr>
        <p:spPr>
          <a:xfrm>
            <a:off x="1049535" y="720455"/>
            <a:ext cx="5931368" cy="814000"/>
          </a:xfrm>
          <a:prstGeom prst="rect">
            <a:avLst/>
          </a:prstGeom>
        </p:spPr>
        <p:txBody>
          <a:bodyPr spcFirstLastPara="1" wrap="square" lIns="0" tIns="0" rIns="0" bIns="0" anchor="b" anchorCtr="0">
            <a:noAutofit/>
          </a:bodyPr>
          <a:lstStyle>
            <a:lvl1pPr lvl="0" rtl="0">
              <a:spcBef>
                <a:spcPts val="0"/>
              </a:spcBef>
              <a:spcAft>
                <a:spcPts val="0"/>
              </a:spcAft>
              <a:buClr>
                <a:schemeClr val="lt2"/>
              </a:buClr>
              <a:buSzPts val="4800"/>
              <a:buNone/>
              <a:defRPr sz="6400">
                <a:solidFill>
                  <a:schemeClr val="lt2"/>
                </a:solidFill>
              </a:defRPr>
            </a:lvl1pPr>
            <a:lvl2pPr lvl="1" rtl="0">
              <a:spcBef>
                <a:spcPts val="0"/>
              </a:spcBef>
              <a:spcAft>
                <a:spcPts val="0"/>
              </a:spcAft>
              <a:buClr>
                <a:schemeClr val="lt2"/>
              </a:buClr>
              <a:buSzPts val="4800"/>
              <a:buNone/>
              <a:defRPr sz="6400">
                <a:solidFill>
                  <a:schemeClr val="lt2"/>
                </a:solidFill>
              </a:defRPr>
            </a:lvl2pPr>
            <a:lvl3pPr lvl="2" rtl="0">
              <a:spcBef>
                <a:spcPts val="0"/>
              </a:spcBef>
              <a:spcAft>
                <a:spcPts val="0"/>
              </a:spcAft>
              <a:buClr>
                <a:schemeClr val="lt2"/>
              </a:buClr>
              <a:buSzPts val="4800"/>
              <a:buNone/>
              <a:defRPr sz="6400">
                <a:solidFill>
                  <a:schemeClr val="lt2"/>
                </a:solidFill>
              </a:defRPr>
            </a:lvl3pPr>
            <a:lvl4pPr lvl="3" rtl="0">
              <a:spcBef>
                <a:spcPts val="0"/>
              </a:spcBef>
              <a:spcAft>
                <a:spcPts val="0"/>
              </a:spcAft>
              <a:buClr>
                <a:schemeClr val="lt2"/>
              </a:buClr>
              <a:buSzPts val="4800"/>
              <a:buNone/>
              <a:defRPr sz="6400">
                <a:solidFill>
                  <a:schemeClr val="lt2"/>
                </a:solidFill>
              </a:defRPr>
            </a:lvl4pPr>
            <a:lvl5pPr lvl="4" rtl="0">
              <a:spcBef>
                <a:spcPts val="0"/>
              </a:spcBef>
              <a:spcAft>
                <a:spcPts val="0"/>
              </a:spcAft>
              <a:buClr>
                <a:schemeClr val="lt2"/>
              </a:buClr>
              <a:buSzPts val="4800"/>
              <a:buNone/>
              <a:defRPr sz="6400">
                <a:solidFill>
                  <a:schemeClr val="lt2"/>
                </a:solidFill>
              </a:defRPr>
            </a:lvl5pPr>
            <a:lvl6pPr lvl="5" rtl="0">
              <a:spcBef>
                <a:spcPts val="0"/>
              </a:spcBef>
              <a:spcAft>
                <a:spcPts val="0"/>
              </a:spcAft>
              <a:buClr>
                <a:schemeClr val="lt2"/>
              </a:buClr>
              <a:buSzPts val="4800"/>
              <a:buNone/>
              <a:defRPr sz="6400">
                <a:solidFill>
                  <a:schemeClr val="lt2"/>
                </a:solidFill>
              </a:defRPr>
            </a:lvl6pPr>
            <a:lvl7pPr lvl="6" rtl="0">
              <a:spcBef>
                <a:spcPts val="0"/>
              </a:spcBef>
              <a:spcAft>
                <a:spcPts val="0"/>
              </a:spcAft>
              <a:buClr>
                <a:schemeClr val="lt2"/>
              </a:buClr>
              <a:buSzPts val="4800"/>
              <a:buNone/>
              <a:defRPr sz="6400">
                <a:solidFill>
                  <a:schemeClr val="lt2"/>
                </a:solidFill>
              </a:defRPr>
            </a:lvl7pPr>
            <a:lvl8pPr lvl="7" rtl="0">
              <a:spcBef>
                <a:spcPts val="0"/>
              </a:spcBef>
              <a:spcAft>
                <a:spcPts val="0"/>
              </a:spcAft>
              <a:buClr>
                <a:schemeClr val="lt2"/>
              </a:buClr>
              <a:buSzPts val="4800"/>
              <a:buNone/>
              <a:defRPr sz="6400">
                <a:solidFill>
                  <a:schemeClr val="lt2"/>
                </a:solidFill>
              </a:defRPr>
            </a:lvl8pPr>
            <a:lvl9pPr lvl="8" rtl="0">
              <a:spcBef>
                <a:spcPts val="0"/>
              </a:spcBef>
              <a:spcAft>
                <a:spcPts val="0"/>
              </a:spcAft>
              <a:buClr>
                <a:schemeClr val="lt2"/>
              </a:buClr>
              <a:buSzPts val="4800"/>
              <a:buNone/>
              <a:defRPr sz="6400">
                <a:solidFill>
                  <a:schemeClr val="lt2"/>
                </a:solidFill>
              </a:defRPr>
            </a:lvl9pPr>
          </a:lstStyle>
          <a:p>
            <a:r>
              <a:rPr lang="en-US" dirty="0"/>
              <a:t>About the project</a:t>
            </a:r>
            <a:endParaRPr dirty="0"/>
          </a:p>
        </p:txBody>
      </p:sp>
      <p:sp>
        <p:nvSpPr>
          <p:cNvPr id="4" name="Text Placeholder 3"/>
          <p:cNvSpPr>
            <a:spLocks noGrp="1"/>
          </p:cNvSpPr>
          <p:nvPr>
            <p:ph type="body" sz="quarter" idx="10" hasCustomPrompt="1"/>
          </p:nvPr>
        </p:nvSpPr>
        <p:spPr>
          <a:xfrm>
            <a:off x="1031875" y="1749426"/>
            <a:ext cx="10609519" cy="3481336"/>
          </a:xfrm>
        </p:spPr>
        <p:txBody>
          <a:bodyPr>
            <a:normAutofit/>
          </a:bodyPr>
          <a:lstStyle>
            <a:lvl1pPr marL="0" indent="0" algn="just">
              <a:buNone/>
              <a:defRPr lang="en-US" sz="2600" b="0" i="0" baseline="0" smtClean="0">
                <a:solidFill>
                  <a:schemeClr val="bg1"/>
                </a:solidFill>
                <a:effectLst/>
              </a:defRPr>
            </a:lvl1pPr>
          </a:lstStyle>
          <a:p>
            <a:pPr lvl="0"/>
            <a:r>
              <a:rPr lang="en-US" dirty="0"/>
              <a:t>As part of the EU’s Green Deal, hydrogen is foreseen to play a big role in the </a:t>
            </a:r>
            <a:r>
              <a:rPr lang="en-US" dirty="0" err="1"/>
              <a:t>decarbonisation</a:t>
            </a:r>
            <a:r>
              <a:rPr lang="en-US" dirty="0"/>
              <a:t> goals prescribed.</a:t>
            </a:r>
          </a:p>
          <a:p>
            <a:pPr lvl="0"/>
            <a:r>
              <a:rPr lang="en-US" dirty="0"/>
              <a:t>Large investments have been made in the sector in Spain, France and Germany, while more than 1 million jobs are expected to be created.</a:t>
            </a:r>
          </a:p>
          <a:p>
            <a:pPr lvl="0"/>
            <a:r>
              <a:rPr lang="en-US" dirty="0"/>
              <a:t>To the aim of supporting upskilling of EU workers to support H2 technology vehicles maintenance and refueling systems infrastructure, UPHYMOB gathers intelligence and creates educational resources and </a:t>
            </a:r>
            <a:r>
              <a:rPr lang="en-GB" noProof="0" dirty="0"/>
              <a:t>tools</a:t>
            </a:r>
            <a:r>
              <a:rPr lang="en-US" dirty="0"/>
              <a:t> tailored to the needs of the growing H2 mobility market.</a:t>
            </a:r>
          </a:p>
        </p:txBody>
      </p:sp>
      <p:sp>
        <p:nvSpPr>
          <p:cNvPr id="7" name="AutoShape 2" descr="German Text Wasserstoff, Translate Hydrogen. 3d Illustration. Stock Photo,  Picture And Royalty Free Image. Image 149423918."/>
          <p:cNvSpPr>
            <a:spLocks noChangeAspect="1" noChangeArrowheads="1"/>
          </p:cNvSpPr>
          <p:nvPr userDrawn="1"/>
        </p:nvSpPr>
        <p:spPr bwMode="auto">
          <a:xfrm>
            <a:off x="155575"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1229" y="6086674"/>
            <a:ext cx="852266" cy="557061"/>
          </a:xfrm>
          <a:prstGeom prst="rect">
            <a:avLst/>
          </a:prstGeom>
        </p:spPr>
      </p:pic>
      <p:sp>
        <p:nvSpPr>
          <p:cNvPr id="12" name="Date Placeholder 2">
            <a:extLst>
              <a:ext uri="{FF2B5EF4-FFF2-40B4-BE49-F238E27FC236}">
                <a16:creationId xmlns:a16="http://schemas.microsoft.com/office/drawing/2014/main" id="{B1AB3987-99FC-4E5B-9CCC-103B57B3CAE4}"/>
              </a:ext>
            </a:extLst>
          </p:cNvPr>
          <p:cNvSpPr>
            <a:spLocks noGrp="1"/>
          </p:cNvSpPr>
          <p:nvPr>
            <p:ph type="dt" sz="half" idx="11"/>
          </p:nvPr>
        </p:nvSpPr>
        <p:spPr>
          <a:xfrm>
            <a:off x="518855" y="6173786"/>
            <a:ext cx="955984" cy="365125"/>
          </a:xfrm>
        </p:spPr>
        <p:txBody>
          <a:bodyPr/>
          <a:lstStyle>
            <a:lvl1pPr>
              <a:defRPr>
                <a:solidFill>
                  <a:schemeClr val="bg1"/>
                </a:solidFill>
              </a:defRPr>
            </a:lvl1pPr>
          </a:lstStyle>
          <a:p>
            <a:fld id="{17D1B469-BD8F-4F30-BE30-08A7189CB09F}" type="datetime1">
              <a:rPr lang="en-GB" smtClean="0"/>
              <a:pPr/>
              <a:t>29/06/2023</a:t>
            </a:fld>
            <a:endParaRPr lang="en-GB"/>
          </a:p>
        </p:txBody>
      </p:sp>
      <p:sp>
        <p:nvSpPr>
          <p:cNvPr id="13" name="Slide Number Placeholder 3">
            <a:extLst>
              <a:ext uri="{FF2B5EF4-FFF2-40B4-BE49-F238E27FC236}">
                <a16:creationId xmlns:a16="http://schemas.microsoft.com/office/drawing/2014/main" id="{8E3D04E9-AAE3-4B1D-8A88-DFD6C73960A2}"/>
              </a:ext>
            </a:extLst>
          </p:cNvPr>
          <p:cNvSpPr>
            <a:spLocks noGrp="1"/>
          </p:cNvSpPr>
          <p:nvPr>
            <p:ph type="sldNum" sz="quarter" idx="12"/>
          </p:nvPr>
        </p:nvSpPr>
        <p:spPr>
          <a:xfrm>
            <a:off x="5893273" y="6173787"/>
            <a:ext cx="405455" cy="365125"/>
          </a:xfrm>
        </p:spPr>
        <p:txBody>
          <a:bodyPr/>
          <a:lstStyle>
            <a:lvl1pPr>
              <a:defRPr>
                <a:solidFill>
                  <a:schemeClr val="tx1"/>
                </a:solidFill>
              </a:defRPr>
            </a:lvl1pPr>
          </a:lstStyle>
          <a:p>
            <a:fld id="{4EF6A294-B266-4224-8233-897CAFBF2794}" type="slidenum">
              <a:rPr lang="en-GB" smtClean="0"/>
              <a:pPr/>
              <a:t>‹#›</a:t>
            </a:fld>
            <a:endParaRPr lang="en-GB"/>
          </a:p>
        </p:txBody>
      </p:sp>
    </p:spTree>
    <p:extLst>
      <p:ext uri="{BB962C8B-B14F-4D97-AF65-F5344CB8AC3E}">
        <p14:creationId xmlns:p14="http://schemas.microsoft.com/office/powerpoint/2010/main" val="165856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reserve="1" userDrawn="1">
  <p:cSld name="Section - medium">
    <p:bg>
      <p:bgPr>
        <a:gradFill>
          <a:gsLst>
            <a:gs pos="0">
              <a:schemeClr val="accent1"/>
            </a:gs>
            <a:gs pos="100000">
              <a:srgbClr val="104499"/>
            </a:gs>
          </a:gsLst>
          <a:lin ang="8100019" scaled="0"/>
        </a:gradFill>
        <a:effectLst/>
      </p:bgPr>
    </p:bg>
    <p:spTree>
      <p:nvGrpSpPr>
        <p:cNvPr id="1" name="Shape 12"/>
        <p:cNvGrpSpPr/>
        <p:nvPr/>
      </p:nvGrpSpPr>
      <p:grpSpPr>
        <a:xfrm>
          <a:off x="0" y="0"/>
          <a:ext cx="0" cy="0"/>
          <a:chOff x="0" y="0"/>
          <a:chExt cx="0" cy="0"/>
        </a:xfrm>
      </p:grpSpPr>
      <p:sp>
        <p:nvSpPr>
          <p:cNvPr id="13" name="Google Shape;13;p3"/>
          <p:cNvSpPr/>
          <p:nvPr/>
        </p:nvSpPr>
        <p:spPr>
          <a:xfrm>
            <a:off x="-1" y="313170"/>
            <a:ext cx="12192000" cy="6231661"/>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rgbClr val="104499"/>
              </a:gs>
              <a:gs pos="100000">
                <a:schemeClr val="dk1"/>
              </a:gs>
            </a:gsLst>
            <a:lin ang="10801400"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 name="Google Shape;15;p3"/>
          <p:cNvSpPr txBox="1">
            <a:spLocks noGrp="1"/>
          </p:cNvSpPr>
          <p:nvPr>
            <p:ph type="subTitle" idx="1"/>
          </p:nvPr>
        </p:nvSpPr>
        <p:spPr>
          <a:xfrm>
            <a:off x="1383833" y="3699103"/>
            <a:ext cx="9424400" cy="512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378" y="5987770"/>
            <a:ext cx="852266" cy="557061"/>
          </a:xfrm>
          <a:prstGeom prst="rect">
            <a:avLst/>
          </a:prstGeom>
        </p:spPr>
      </p:pic>
      <p:sp>
        <p:nvSpPr>
          <p:cNvPr id="6" name="Text Placeholder 5"/>
          <p:cNvSpPr>
            <a:spLocks noGrp="1"/>
          </p:cNvSpPr>
          <p:nvPr>
            <p:ph type="body" sz="quarter" idx="10" hasCustomPrompt="1"/>
          </p:nvPr>
        </p:nvSpPr>
        <p:spPr>
          <a:xfrm>
            <a:off x="1383833" y="2681134"/>
            <a:ext cx="9423400" cy="895350"/>
          </a:xfrm>
        </p:spPr>
        <p:txBody>
          <a:bodyPr>
            <a:noAutofit/>
          </a:bodyPr>
          <a:lstStyle>
            <a:lvl1pPr marL="0" indent="0">
              <a:buNone/>
              <a:defRPr sz="6400">
                <a:solidFill>
                  <a:schemeClr val="bg1"/>
                </a:solidFill>
              </a:defRPr>
            </a:lvl1pPr>
          </a:lstStyle>
          <a:p>
            <a:pPr lvl="0"/>
            <a:r>
              <a:rPr lang="en-US" dirty="0"/>
              <a:t>Section Title</a:t>
            </a:r>
          </a:p>
        </p:txBody>
      </p:sp>
    </p:spTree>
    <p:extLst>
      <p:ext uri="{BB962C8B-B14F-4D97-AF65-F5344CB8AC3E}">
        <p14:creationId xmlns:p14="http://schemas.microsoft.com/office/powerpoint/2010/main" val="64584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preserve="1" userDrawn="1">
  <p:cSld name="Section - light">
    <p:spTree>
      <p:nvGrpSpPr>
        <p:cNvPr id="1" name="Shape 26"/>
        <p:cNvGrpSpPr/>
        <p:nvPr/>
      </p:nvGrpSpPr>
      <p:grpSpPr>
        <a:xfrm>
          <a:off x="0" y="0"/>
          <a:ext cx="0" cy="0"/>
          <a:chOff x="0" y="0"/>
          <a:chExt cx="0" cy="0"/>
        </a:xfrm>
      </p:grpSpPr>
      <p:sp>
        <p:nvSpPr>
          <p:cNvPr id="27" name="Google Shape;27;p6"/>
          <p:cNvSpPr/>
          <p:nvPr/>
        </p:nvSpPr>
        <p:spPr>
          <a:xfrm>
            <a:off x="0" y="3501099"/>
            <a:ext cx="12192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rgbClr val="104499"/>
              </a:gs>
            </a:gsLst>
            <a:lin ang="0"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 name="Google Shape;15;p3"/>
          <p:cNvSpPr txBox="1">
            <a:spLocks noGrp="1"/>
          </p:cNvSpPr>
          <p:nvPr>
            <p:ph type="subTitle" idx="1"/>
          </p:nvPr>
        </p:nvSpPr>
        <p:spPr>
          <a:xfrm>
            <a:off x="1383833" y="3699103"/>
            <a:ext cx="9424400" cy="512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2400"/>
              <a:buNone/>
              <a:defRPr>
                <a:solidFill>
                  <a:schemeClr val="bg2">
                    <a:lumMod val="50000"/>
                  </a:schemeClr>
                </a:solidFill>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378" y="5987770"/>
            <a:ext cx="852266" cy="557061"/>
          </a:xfrm>
          <a:prstGeom prst="rect">
            <a:avLst/>
          </a:prstGeom>
        </p:spPr>
      </p:pic>
      <p:sp>
        <p:nvSpPr>
          <p:cNvPr id="9" name="Text Placeholder 5"/>
          <p:cNvSpPr>
            <a:spLocks noGrp="1"/>
          </p:cNvSpPr>
          <p:nvPr>
            <p:ph type="body" sz="quarter" idx="10" hasCustomPrompt="1"/>
          </p:nvPr>
        </p:nvSpPr>
        <p:spPr>
          <a:xfrm>
            <a:off x="1383833" y="2681134"/>
            <a:ext cx="9423400" cy="895350"/>
          </a:xfrm>
        </p:spPr>
        <p:txBody>
          <a:bodyPr>
            <a:noAutofit/>
          </a:bodyPr>
          <a:lstStyle>
            <a:lvl1pPr marL="0" indent="0">
              <a:buNone/>
              <a:defRPr sz="6400">
                <a:solidFill>
                  <a:schemeClr val="bg2">
                    <a:lumMod val="50000"/>
                  </a:schemeClr>
                </a:solidFill>
              </a:defRPr>
            </a:lvl1pPr>
          </a:lstStyle>
          <a:p>
            <a:pPr lvl="0"/>
            <a:r>
              <a:rPr lang="en-US" dirty="0"/>
              <a:t>Section Title</a:t>
            </a:r>
          </a:p>
        </p:txBody>
      </p:sp>
    </p:spTree>
    <p:extLst>
      <p:ext uri="{BB962C8B-B14F-4D97-AF65-F5344CB8AC3E}">
        <p14:creationId xmlns:p14="http://schemas.microsoft.com/office/powerpoint/2010/main" val="3466660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preserve="1" userDrawn="1">
  <p:cSld name="Title + text + picture">
    <p:spTree>
      <p:nvGrpSpPr>
        <p:cNvPr id="1" name="Shape 26"/>
        <p:cNvGrpSpPr/>
        <p:nvPr/>
      </p:nvGrpSpPr>
      <p:grpSpPr>
        <a:xfrm>
          <a:off x="0" y="0"/>
          <a:ext cx="0" cy="0"/>
          <a:chOff x="0" y="0"/>
          <a:chExt cx="0" cy="0"/>
        </a:xfrm>
      </p:grpSpPr>
      <p:sp>
        <p:nvSpPr>
          <p:cNvPr id="27" name="Google Shape;27;p6"/>
          <p:cNvSpPr/>
          <p:nvPr/>
        </p:nvSpPr>
        <p:spPr>
          <a:xfrm>
            <a:off x="0" y="3501099"/>
            <a:ext cx="12192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rgbClr val="104499"/>
              </a:gs>
            </a:gsLst>
            <a:lin ang="0"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 name="Google Shape;28;p6"/>
          <p:cNvSpPr txBox="1">
            <a:spLocks noGrp="1"/>
          </p:cNvSpPr>
          <p:nvPr>
            <p:ph type="title"/>
          </p:nvPr>
        </p:nvSpPr>
        <p:spPr>
          <a:xfrm>
            <a:off x="1383833" y="1114667"/>
            <a:ext cx="4403134"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solidFill>
                  <a:srgbClr val="25A6E0"/>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29" name="Google Shape;29;p6"/>
          <p:cNvSpPr txBox="1">
            <a:spLocks noGrp="1"/>
          </p:cNvSpPr>
          <p:nvPr>
            <p:ph type="body" idx="1"/>
          </p:nvPr>
        </p:nvSpPr>
        <p:spPr>
          <a:xfrm>
            <a:off x="1383767" y="1805267"/>
            <a:ext cx="4403200" cy="4207200"/>
          </a:xfrm>
          <a:prstGeom prst="rect">
            <a:avLst/>
          </a:prstGeom>
        </p:spPr>
        <p:txBody>
          <a:bodyPr spcFirstLastPara="1" wrap="square" lIns="0" tIns="0" rIns="0" bIns="0" anchor="t" anchorCtr="0">
            <a:noAutofit/>
          </a:bodyPr>
          <a:lstStyle>
            <a:lvl1pPr marL="609585" lvl="0" indent="-474121" rtl="0">
              <a:spcBef>
                <a:spcPts val="800"/>
              </a:spcBef>
              <a:spcAft>
                <a:spcPts val="0"/>
              </a:spcAft>
              <a:buClr>
                <a:srgbClr val="25A6E0"/>
              </a:buClr>
              <a:buSzPct val="100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dirty="0"/>
          </a:p>
        </p:txBody>
      </p:sp>
      <p:sp>
        <p:nvSpPr>
          <p:cNvPr id="3" name="Picture Placeholder 2"/>
          <p:cNvSpPr>
            <a:spLocks noGrp="1"/>
          </p:cNvSpPr>
          <p:nvPr>
            <p:ph type="pic" sz="quarter" idx="13"/>
          </p:nvPr>
        </p:nvSpPr>
        <p:spPr>
          <a:xfrm>
            <a:off x="6367983" y="1115029"/>
            <a:ext cx="4435475" cy="4897438"/>
          </a:xfrm>
        </p:spPr>
        <p:txBody>
          <a:bodyPr/>
          <a:lstStyle/>
          <a:p>
            <a:endParaRPr lang="el-G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1229" y="6086674"/>
            <a:ext cx="852266" cy="557061"/>
          </a:xfrm>
          <a:prstGeom prst="rect">
            <a:avLst/>
          </a:prstGeom>
        </p:spPr>
      </p:pic>
      <p:sp>
        <p:nvSpPr>
          <p:cNvPr id="10" name="Date Placeholder 2">
            <a:extLst>
              <a:ext uri="{FF2B5EF4-FFF2-40B4-BE49-F238E27FC236}">
                <a16:creationId xmlns:a16="http://schemas.microsoft.com/office/drawing/2014/main" id="{B1AB3987-99FC-4E5B-9CCC-103B57B3CAE4}"/>
              </a:ext>
            </a:extLst>
          </p:cNvPr>
          <p:cNvSpPr>
            <a:spLocks noGrp="1"/>
          </p:cNvSpPr>
          <p:nvPr>
            <p:ph type="dt" sz="half" idx="10"/>
          </p:nvPr>
        </p:nvSpPr>
        <p:spPr>
          <a:xfrm>
            <a:off x="518855" y="6173786"/>
            <a:ext cx="955984" cy="365125"/>
          </a:xfrm>
        </p:spPr>
        <p:txBody>
          <a:bodyPr/>
          <a:lstStyle>
            <a:lvl1pPr>
              <a:defRPr>
                <a:solidFill>
                  <a:schemeClr val="bg2">
                    <a:lumMod val="25000"/>
                  </a:schemeClr>
                </a:solidFill>
              </a:defRPr>
            </a:lvl1pPr>
          </a:lstStyle>
          <a:p>
            <a:fld id="{17D1B469-BD8F-4F30-BE30-08A7189CB09F}" type="datetime1">
              <a:rPr lang="en-GB" smtClean="0"/>
              <a:pPr/>
              <a:t>29/06/2023</a:t>
            </a:fld>
            <a:endParaRPr lang="en-GB"/>
          </a:p>
        </p:txBody>
      </p:sp>
      <p:sp>
        <p:nvSpPr>
          <p:cNvPr id="11" name="Slide Number Placeholder 3">
            <a:extLst>
              <a:ext uri="{FF2B5EF4-FFF2-40B4-BE49-F238E27FC236}">
                <a16:creationId xmlns:a16="http://schemas.microsoft.com/office/drawing/2014/main" id="{8E3D04E9-AAE3-4B1D-8A88-DFD6C73960A2}"/>
              </a:ext>
            </a:extLst>
          </p:cNvPr>
          <p:cNvSpPr>
            <a:spLocks noGrp="1"/>
          </p:cNvSpPr>
          <p:nvPr>
            <p:ph type="sldNum" sz="quarter" idx="11"/>
          </p:nvPr>
        </p:nvSpPr>
        <p:spPr>
          <a:xfrm>
            <a:off x="5893273" y="6173787"/>
            <a:ext cx="405455" cy="365125"/>
          </a:xfrm>
        </p:spPr>
        <p:txBody>
          <a:bodyPr/>
          <a:lstStyle>
            <a:lvl1pPr>
              <a:defRPr>
                <a:solidFill>
                  <a:schemeClr val="bg2">
                    <a:lumMod val="25000"/>
                  </a:schemeClr>
                </a:solidFill>
              </a:defRPr>
            </a:lvl1pPr>
          </a:lstStyle>
          <a:p>
            <a:fld id="{4EF6A294-B266-4224-8233-897CAFBF2794}" type="slidenum">
              <a:rPr lang="en-GB" smtClean="0"/>
              <a:pPr/>
              <a:t>‹#›</a:t>
            </a:fld>
            <a:endParaRPr lang="en-GB"/>
          </a:p>
        </p:txBody>
      </p:sp>
    </p:spTree>
    <p:extLst>
      <p:ext uri="{BB962C8B-B14F-4D97-AF65-F5344CB8AC3E}">
        <p14:creationId xmlns:p14="http://schemas.microsoft.com/office/powerpoint/2010/main" val="207749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preserve="1" userDrawn="1">
  <p:cSld name="Title + text + chart">
    <p:spTree>
      <p:nvGrpSpPr>
        <p:cNvPr id="1" name="Shape 26"/>
        <p:cNvGrpSpPr/>
        <p:nvPr/>
      </p:nvGrpSpPr>
      <p:grpSpPr>
        <a:xfrm>
          <a:off x="0" y="0"/>
          <a:ext cx="0" cy="0"/>
          <a:chOff x="0" y="0"/>
          <a:chExt cx="0" cy="0"/>
        </a:xfrm>
      </p:grpSpPr>
      <p:sp>
        <p:nvSpPr>
          <p:cNvPr id="27" name="Google Shape;27;p6"/>
          <p:cNvSpPr/>
          <p:nvPr/>
        </p:nvSpPr>
        <p:spPr>
          <a:xfrm>
            <a:off x="0" y="3501099"/>
            <a:ext cx="12192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rgbClr val="104499"/>
              </a:gs>
            </a:gsLst>
            <a:lin ang="0"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 name="Google Shape;28;p6"/>
          <p:cNvSpPr txBox="1">
            <a:spLocks noGrp="1"/>
          </p:cNvSpPr>
          <p:nvPr>
            <p:ph type="title"/>
          </p:nvPr>
        </p:nvSpPr>
        <p:spPr>
          <a:xfrm>
            <a:off x="1383833" y="1114667"/>
            <a:ext cx="4403134"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solidFill>
                  <a:srgbClr val="25A6E0"/>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29" name="Google Shape;29;p6"/>
          <p:cNvSpPr txBox="1">
            <a:spLocks noGrp="1"/>
          </p:cNvSpPr>
          <p:nvPr>
            <p:ph type="body" idx="1"/>
          </p:nvPr>
        </p:nvSpPr>
        <p:spPr>
          <a:xfrm>
            <a:off x="1383767" y="1805267"/>
            <a:ext cx="4403200" cy="4207200"/>
          </a:xfrm>
          <a:prstGeom prst="rect">
            <a:avLst/>
          </a:prstGeom>
        </p:spPr>
        <p:txBody>
          <a:bodyPr spcFirstLastPara="1" wrap="square" lIns="0" tIns="0" rIns="0" bIns="0" anchor="t" anchorCtr="0">
            <a:noAutofit/>
          </a:bodyPr>
          <a:lstStyle>
            <a:lvl1pPr marL="609585" lvl="0" indent="-474121" rtl="0">
              <a:spcBef>
                <a:spcPts val="800"/>
              </a:spcBef>
              <a:spcAft>
                <a:spcPts val="0"/>
              </a:spcAft>
              <a:buClr>
                <a:srgbClr val="25A6E0"/>
              </a:buClr>
              <a:buSzPct val="100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dirty="0"/>
          </a:p>
        </p:txBody>
      </p:sp>
      <p:sp>
        <p:nvSpPr>
          <p:cNvPr id="4" name="Chart Placeholder 3"/>
          <p:cNvSpPr>
            <a:spLocks noGrp="1"/>
          </p:cNvSpPr>
          <p:nvPr>
            <p:ph type="chart" sz="quarter" idx="13"/>
          </p:nvPr>
        </p:nvSpPr>
        <p:spPr>
          <a:xfrm>
            <a:off x="6115050" y="1114425"/>
            <a:ext cx="4690602" cy="4897438"/>
          </a:xfrm>
        </p:spPr>
        <p:txBody>
          <a:bodyPr/>
          <a:lstStyle/>
          <a:p>
            <a:endParaRPr lang="el-G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1229" y="6086674"/>
            <a:ext cx="852266" cy="557061"/>
          </a:xfrm>
          <a:prstGeom prst="rect">
            <a:avLst/>
          </a:prstGeom>
        </p:spPr>
      </p:pic>
      <p:sp>
        <p:nvSpPr>
          <p:cNvPr id="10" name="Date Placeholder 2">
            <a:extLst>
              <a:ext uri="{FF2B5EF4-FFF2-40B4-BE49-F238E27FC236}">
                <a16:creationId xmlns:a16="http://schemas.microsoft.com/office/drawing/2014/main" id="{B1AB3987-99FC-4E5B-9CCC-103B57B3CAE4}"/>
              </a:ext>
            </a:extLst>
          </p:cNvPr>
          <p:cNvSpPr>
            <a:spLocks noGrp="1"/>
          </p:cNvSpPr>
          <p:nvPr>
            <p:ph type="dt" sz="half" idx="10"/>
          </p:nvPr>
        </p:nvSpPr>
        <p:spPr>
          <a:xfrm>
            <a:off x="518855" y="6173786"/>
            <a:ext cx="955984" cy="365125"/>
          </a:xfrm>
        </p:spPr>
        <p:txBody>
          <a:bodyPr/>
          <a:lstStyle>
            <a:lvl1pPr>
              <a:defRPr>
                <a:solidFill>
                  <a:schemeClr val="bg2">
                    <a:lumMod val="25000"/>
                  </a:schemeClr>
                </a:solidFill>
              </a:defRPr>
            </a:lvl1pPr>
          </a:lstStyle>
          <a:p>
            <a:fld id="{17D1B469-BD8F-4F30-BE30-08A7189CB09F}" type="datetime1">
              <a:rPr lang="en-GB" smtClean="0"/>
              <a:pPr/>
              <a:t>29/06/2023</a:t>
            </a:fld>
            <a:endParaRPr lang="en-GB"/>
          </a:p>
        </p:txBody>
      </p:sp>
      <p:sp>
        <p:nvSpPr>
          <p:cNvPr id="11" name="Slide Number Placeholder 3">
            <a:extLst>
              <a:ext uri="{FF2B5EF4-FFF2-40B4-BE49-F238E27FC236}">
                <a16:creationId xmlns:a16="http://schemas.microsoft.com/office/drawing/2014/main" id="{8E3D04E9-AAE3-4B1D-8A88-DFD6C73960A2}"/>
              </a:ext>
            </a:extLst>
          </p:cNvPr>
          <p:cNvSpPr>
            <a:spLocks noGrp="1"/>
          </p:cNvSpPr>
          <p:nvPr>
            <p:ph type="sldNum" sz="quarter" idx="11"/>
          </p:nvPr>
        </p:nvSpPr>
        <p:spPr>
          <a:xfrm>
            <a:off x="5893273" y="6173787"/>
            <a:ext cx="405455" cy="365125"/>
          </a:xfrm>
        </p:spPr>
        <p:txBody>
          <a:bodyPr/>
          <a:lstStyle>
            <a:lvl1pPr>
              <a:defRPr>
                <a:solidFill>
                  <a:schemeClr val="bg2">
                    <a:lumMod val="25000"/>
                  </a:schemeClr>
                </a:solidFill>
              </a:defRPr>
            </a:lvl1pPr>
          </a:lstStyle>
          <a:p>
            <a:fld id="{4EF6A294-B266-4224-8233-897CAFBF2794}" type="slidenum">
              <a:rPr lang="en-GB" smtClean="0"/>
              <a:pPr/>
              <a:t>‹#›</a:t>
            </a:fld>
            <a:endParaRPr lang="en-GB"/>
          </a:p>
        </p:txBody>
      </p:sp>
    </p:spTree>
    <p:extLst>
      <p:ext uri="{BB962C8B-B14F-4D97-AF65-F5344CB8AC3E}">
        <p14:creationId xmlns:p14="http://schemas.microsoft.com/office/powerpoint/2010/main" val="194447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preserve="1" userDrawn="1">
  <p:cSld name="Title + text +table">
    <p:spTree>
      <p:nvGrpSpPr>
        <p:cNvPr id="1" name="Shape 26"/>
        <p:cNvGrpSpPr/>
        <p:nvPr/>
      </p:nvGrpSpPr>
      <p:grpSpPr>
        <a:xfrm>
          <a:off x="0" y="0"/>
          <a:ext cx="0" cy="0"/>
          <a:chOff x="0" y="0"/>
          <a:chExt cx="0" cy="0"/>
        </a:xfrm>
      </p:grpSpPr>
      <p:sp>
        <p:nvSpPr>
          <p:cNvPr id="27" name="Google Shape;27;p6"/>
          <p:cNvSpPr/>
          <p:nvPr/>
        </p:nvSpPr>
        <p:spPr>
          <a:xfrm>
            <a:off x="0" y="3501099"/>
            <a:ext cx="12192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rgbClr val="104499"/>
              </a:gs>
            </a:gsLst>
            <a:lin ang="0"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 name="Google Shape;28;p6"/>
          <p:cNvSpPr txBox="1">
            <a:spLocks noGrp="1"/>
          </p:cNvSpPr>
          <p:nvPr>
            <p:ph type="title"/>
          </p:nvPr>
        </p:nvSpPr>
        <p:spPr>
          <a:xfrm>
            <a:off x="1383832" y="1114667"/>
            <a:ext cx="9419625"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solidFill>
                  <a:srgbClr val="25A6E0"/>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29" name="Google Shape;29;p6"/>
          <p:cNvSpPr txBox="1">
            <a:spLocks noGrp="1"/>
          </p:cNvSpPr>
          <p:nvPr>
            <p:ph type="body" idx="1"/>
          </p:nvPr>
        </p:nvSpPr>
        <p:spPr>
          <a:xfrm>
            <a:off x="1383767" y="1805267"/>
            <a:ext cx="3719175" cy="4207200"/>
          </a:xfrm>
          <a:prstGeom prst="rect">
            <a:avLst/>
          </a:prstGeom>
        </p:spPr>
        <p:txBody>
          <a:bodyPr spcFirstLastPara="1" wrap="square" lIns="0" tIns="0" rIns="0" bIns="0" anchor="t" anchorCtr="0">
            <a:noAutofit/>
          </a:bodyPr>
          <a:lstStyle>
            <a:lvl1pPr marL="609585" lvl="0" indent="-474121" rtl="0">
              <a:spcBef>
                <a:spcPts val="800"/>
              </a:spcBef>
              <a:spcAft>
                <a:spcPts val="0"/>
              </a:spcAft>
              <a:buClr>
                <a:srgbClr val="25A6E0"/>
              </a:buClr>
              <a:buSzPct val="100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dirty="0"/>
          </a:p>
        </p:txBody>
      </p:sp>
      <p:sp>
        <p:nvSpPr>
          <p:cNvPr id="4" name="Table Placeholder 3"/>
          <p:cNvSpPr>
            <a:spLocks noGrp="1"/>
          </p:cNvSpPr>
          <p:nvPr>
            <p:ph type="tbl" sz="quarter" idx="13"/>
          </p:nvPr>
        </p:nvSpPr>
        <p:spPr>
          <a:xfrm>
            <a:off x="5338763" y="1804988"/>
            <a:ext cx="5464175" cy="4206875"/>
          </a:xfrm>
        </p:spPr>
        <p:txBody>
          <a:bodyPr/>
          <a:lstStyle/>
          <a:p>
            <a:endParaRPr lang="el-G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1229" y="6086674"/>
            <a:ext cx="852266" cy="557061"/>
          </a:xfrm>
          <a:prstGeom prst="rect">
            <a:avLst/>
          </a:prstGeom>
        </p:spPr>
      </p:pic>
      <p:sp>
        <p:nvSpPr>
          <p:cNvPr id="10" name="Date Placeholder 2">
            <a:extLst>
              <a:ext uri="{FF2B5EF4-FFF2-40B4-BE49-F238E27FC236}">
                <a16:creationId xmlns:a16="http://schemas.microsoft.com/office/drawing/2014/main" id="{B1AB3987-99FC-4E5B-9CCC-103B57B3CAE4}"/>
              </a:ext>
            </a:extLst>
          </p:cNvPr>
          <p:cNvSpPr>
            <a:spLocks noGrp="1"/>
          </p:cNvSpPr>
          <p:nvPr>
            <p:ph type="dt" sz="half" idx="10"/>
          </p:nvPr>
        </p:nvSpPr>
        <p:spPr>
          <a:xfrm>
            <a:off x="518855" y="6173786"/>
            <a:ext cx="955984" cy="365125"/>
          </a:xfrm>
        </p:spPr>
        <p:txBody>
          <a:bodyPr/>
          <a:lstStyle>
            <a:lvl1pPr>
              <a:defRPr>
                <a:solidFill>
                  <a:schemeClr val="bg2">
                    <a:lumMod val="25000"/>
                  </a:schemeClr>
                </a:solidFill>
              </a:defRPr>
            </a:lvl1pPr>
          </a:lstStyle>
          <a:p>
            <a:fld id="{17D1B469-BD8F-4F30-BE30-08A7189CB09F}" type="datetime1">
              <a:rPr lang="en-GB" smtClean="0"/>
              <a:pPr/>
              <a:t>29/06/2023</a:t>
            </a:fld>
            <a:endParaRPr lang="en-GB"/>
          </a:p>
        </p:txBody>
      </p:sp>
      <p:sp>
        <p:nvSpPr>
          <p:cNvPr id="11" name="Slide Number Placeholder 3">
            <a:extLst>
              <a:ext uri="{FF2B5EF4-FFF2-40B4-BE49-F238E27FC236}">
                <a16:creationId xmlns:a16="http://schemas.microsoft.com/office/drawing/2014/main" id="{8E3D04E9-AAE3-4B1D-8A88-DFD6C73960A2}"/>
              </a:ext>
            </a:extLst>
          </p:cNvPr>
          <p:cNvSpPr>
            <a:spLocks noGrp="1"/>
          </p:cNvSpPr>
          <p:nvPr>
            <p:ph type="sldNum" sz="quarter" idx="11"/>
          </p:nvPr>
        </p:nvSpPr>
        <p:spPr>
          <a:xfrm>
            <a:off x="5893273" y="6173787"/>
            <a:ext cx="405455" cy="365125"/>
          </a:xfrm>
        </p:spPr>
        <p:txBody>
          <a:bodyPr/>
          <a:lstStyle>
            <a:lvl1pPr>
              <a:defRPr>
                <a:solidFill>
                  <a:schemeClr val="bg2">
                    <a:lumMod val="25000"/>
                  </a:schemeClr>
                </a:solidFill>
              </a:defRPr>
            </a:lvl1pPr>
          </a:lstStyle>
          <a:p>
            <a:fld id="{4EF6A294-B266-4224-8233-897CAFBF2794}" type="slidenum">
              <a:rPr lang="en-GB" smtClean="0"/>
              <a:pPr/>
              <a:t>‹#›</a:t>
            </a:fld>
            <a:endParaRPr lang="en-GB"/>
          </a:p>
        </p:txBody>
      </p:sp>
    </p:spTree>
    <p:extLst>
      <p:ext uri="{BB962C8B-B14F-4D97-AF65-F5344CB8AC3E}">
        <p14:creationId xmlns:p14="http://schemas.microsoft.com/office/powerpoint/2010/main" val="114650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l-G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B91D4-459D-47DE-BBA1-A7F28FACC05A}" type="datetimeFigureOut">
              <a:rPr lang="el-GR" smtClean="0"/>
              <a:t>29/6/2023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DF098-8FCE-4F25-86E2-CCBD21D4106A}" type="slidenum">
              <a:rPr lang="el-GR" smtClean="0"/>
              <a:t>‹#›</a:t>
            </a:fld>
            <a:endParaRPr lang="el-GR"/>
          </a:p>
        </p:txBody>
      </p:sp>
    </p:spTree>
    <p:extLst>
      <p:ext uri="{BB962C8B-B14F-4D97-AF65-F5344CB8AC3E}">
        <p14:creationId xmlns:p14="http://schemas.microsoft.com/office/powerpoint/2010/main" val="3473575888"/>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0" r:id="rId3"/>
    <p:sldLayoutId id="2147483680" r:id="rId4"/>
    <p:sldLayoutId id="2147483668" r:id="rId5"/>
    <p:sldLayoutId id="2147483672" r:id="rId6"/>
    <p:sldLayoutId id="2147483667" r:id="rId7"/>
    <p:sldLayoutId id="2147483673" r:id="rId8"/>
    <p:sldLayoutId id="2147483674" r:id="rId9"/>
    <p:sldLayoutId id="2147483679"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4400" kern="1200">
          <a:solidFill>
            <a:srgbClr val="25A6E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A6E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uphymob.eu/wp-content/uploads/2023/04/UPHYMOB_Definition-of-learning-outcomes-based-on-skill-analysis.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0000" lnSpcReduction="20000"/>
          </a:bodyPr>
          <a:lstStyle/>
          <a:p>
            <a:r>
              <a:rPr lang="en-US" sz="2400" i="1" dirty="0"/>
              <a:t>Upskilling the EU workforce for hydrogen fleets and infrastructure operation and maintenance</a:t>
            </a:r>
          </a:p>
          <a:p>
            <a:endParaRPr lang="en-US" sz="2400" i="1" dirty="0"/>
          </a:p>
        </p:txBody>
      </p:sp>
      <p:sp>
        <p:nvSpPr>
          <p:cNvPr id="3" name="Text Placeholder 2"/>
          <p:cNvSpPr>
            <a:spLocks noGrp="1"/>
          </p:cNvSpPr>
          <p:nvPr>
            <p:ph type="body" sz="quarter" idx="14"/>
          </p:nvPr>
        </p:nvSpPr>
        <p:spPr/>
        <p:txBody>
          <a:bodyPr/>
          <a:lstStyle/>
          <a:p>
            <a:r>
              <a:rPr lang="en-US" dirty="0"/>
              <a:t> </a:t>
            </a:r>
            <a:endParaRPr lang="el-GR" dirty="0"/>
          </a:p>
        </p:txBody>
      </p:sp>
      <p:sp>
        <p:nvSpPr>
          <p:cNvPr id="4" name="Title 3"/>
          <p:cNvSpPr>
            <a:spLocks noGrp="1"/>
          </p:cNvSpPr>
          <p:nvPr>
            <p:ph type="title"/>
          </p:nvPr>
        </p:nvSpPr>
        <p:spPr>
          <a:xfrm>
            <a:off x="10041884" y="236699"/>
            <a:ext cx="1880149" cy="241473"/>
          </a:xfrm>
        </p:spPr>
        <p:txBody>
          <a:bodyPr>
            <a:noAutofit/>
          </a:bodyPr>
          <a:lstStyle/>
          <a:p>
            <a:r>
              <a:rPr lang="en-US" sz="1400" dirty="0"/>
              <a:t>2</a:t>
            </a:r>
            <a:r>
              <a:rPr lang="en-US" sz="1400" baseline="30000" dirty="0"/>
              <a:t>nd</a:t>
            </a:r>
            <a:r>
              <a:rPr lang="en-US" sz="1400" dirty="0"/>
              <a:t> digital presentation</a:t>
            </a:r>
            <a:endParaRPr lang="el-GR" sz="1400" dirty="0"/>
          </a:p>
        </p:txBody>
      </p:sp>
      <p:sp>
        <p:nvSpPr>
          <p:cNvPr id="5" name="object 9"/>
          <p:cNvSpPr txBox="1"/>
          <p:nvPr/>
        </p:nvSpPr>
        <p:spPr>
          <a:xfrm>
            <a:off x="280074" y="6078141"/>
            <a:ext cx="4550410" cy="566822"/>
          </a:xfrm>
          <a:prstGeom prst="rect">
            <a:avLst/>
          </a:prstGeom>
        </p:spPr>
        <p:txBody>
          <a:bodyPr vert="horz" wrap="square" lIns="0" tIns="12700" rIns="0" bIns="0" rtlCol="0">
            <a:spAutoFit/>
          </a:bodyPr>
          <a:lstStyle/>
          <a:p>
            <a:pPr marL="12700" marR="5080" algn="just">
              <a:lnSpc>
                <a:spcPct val="100000"/>
              </a:lnSpc>
              <a:spcBef>
                <a:spcPts val="100"/>
              </a:spcBef>
            </a:pPr>
            <a:r>
              <a:rPr sz="900" dirty="0">
                <a:solidFill>
                  <a:srgbClr val="FFFFFF"/>
                </a:solidFill>
                <a:latin typeface="Cambria"/>
                <a:cs typeface="Cambria"/>
              </a:rPr>
              <a:t>*</a:t>
            </a:r>
            <a:r>
              <a:rPr lang="en-US" sz="900" dirty="0">
                <a:solidFill>
                  <a:srgbClr val="FFFFFF"/>
                </a:solidFill>
                <a:latin typeface="Cambria"/>
                <a:cs typeface="Cambri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dirty="0">
              <a:latin typeface="Cambria"/>
              <a:cs typeface="Cambria"/>
            </a:endParaRPr>
          </a:p>
        </p:txBody>
      </p:sp>
    </p:spTree>
    <p:extLst>
      <p:ext uri="{BB962C8B-B14F-4D97-AF65-F5344CB8AC3E}">
        <p14:creationId xmlns:p14="http://schemas.microsoft.com/office/powerpoint/2010/main" val="62215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68" y="320328"/>
            <a:ext cx="3233524" cy="528400"/>
          </a:xfrm>
        </p:spPr>
        <p:txBody>
          <a:bodyPr/>
          <a:lstStyle/>
          <a:p>
            <a:r>
              <a:rPr lang="en-US" dirty="0">
                <a:latin typeface="Cambria" panose="02040503050406030204" pitchFamily="18" charset="0"/>
                <a:ea typeface="Cambria" panose="02040503050406030204" pitchFamily="18" charset="0"/>
              </a:rPr>
              <a:t>We address…</a:t>
            </a:r>
            <a:endParaRPr lang="el-GR" dirty="0">
              <a:latin typeface="Cambria" panose="02040503050406030204" pitchFamily="18" charset="0"/>
              <a:ea typeface="Cambria" panose="02040503050406030204" pitchFamily="18" charset="0"/>
            </a:endParaRPr>
          </a:p>
        </p:txBody>
      </p:sp>
      <p:sp>
        <p:nvSpPr>
          <p:cNvPr id="3" name="Text Placeholder 2"/>
          <p:cNvSpPr>
            <a:spLocks noGrp="1"/>
          </p:cNvSpPr>
          <p:nvPr>
            <p:ph type="body" idx="1"/>
          </p:nvPr>
        </p:nvSpPr>
        <p:spPr>
          <a:xfrm>
            <a:off x="789836" y="1435249"/>
            <a:ext cx="5594553" cy="4207200"/>
          </a:xfrm>
        </p:spPr>
        <p:txBody>
          <a:bodyPr/>
          <a:lstStyle/>
          <a:p>
            <a:pPr marL="452438" indent="-276225">
              <a:lnSpc>
                <a:spcPct val="100000"/>
              </a:lnSpc>
            </a:pPr>
            <a:r>
              <a:rPr lang="en-GB" sz="2000" b="1" dirty="0">
                <a:effectLst/>
                <a:latin typeface="Cambria" panose="02040503050406030204" pitchFamily="18" charset="0"/>
                <a:ea typeface="Cambria" panose="02040503050406030204" pitchFamily="18" charset="0"/>
                <a:cs typeface="Times New Roman" panose="02020603050405020304" pitchFamily="18" charset="0"/>
              </a:rPr>
              <a:t>H</a:t>
            </a:r>
            <a:r>
              <a:rPr lang="en-GB" sz="2000" b="1" baseline="-25000" dirty="0">
                <a:effectLst/>
                <a:latin typeface="Cambria" panose="02040503050406030204" pitchFamily="18" charset="0"/>
                <a:ea typeface="Cambria" panose="02040503050406030204" pitchFamily="18" charset="0"/>
                <a:cs typeface="Times New Roman" panose="02020603050405020304" pitchFamily="18" charset="0"/>
              </a:rPr>
              <a:t>2</a:t>
            </a:r>
            <a:r>
              <a:rPr lang="en-GB" sz="2000" b="1" dirty="0">
                <a:effectLst/>
                <a:latin typeface="Cambria" panose="02040503050406030204" pitchFamily="18" charset="0"/>
                <a:ea typeface="Cambria" panose="02040503050406030204" pitchFamily="18" charset="0"/>
                <a:cs typeface="Times New Roman" panose="02020603050405020304" pitchFamily="18" charset="0"/>
              </a:rPr>
              <a:t> powered - train technicians</a:t>
            </a:r>
          </a:p>
          <a:p>
            <a:pPr marL="452438" indent="-276225">
              <a:lnSpc>
                <a:spcPct val="100000"/>
              </a:lnSpc>
            </a:pPr>
            <a:endParaRPr lang="en-GB" sz="2000" dirty="0">
              <a:latin typeface="Cambria" panose="02040503050406030204" pitchFamily="18" charset="0"/>
              <a:ea typeface="Cambria" panose="02040503050406030204" pitchFamily="18" charset="0"/>
            </a:endParaRPr>
          </a:p>
          <a:p>
            <a:pPr marL="452438" indent="-276225">
              <a:lnSpc>
                <a:spcPct val="100000"/>
              </a:lnSpc>
            </a:pPr>
            <a:r>
              <a:rPr lang="en-GB" sz="2000" b="1" dirty="0">
                <a:effectLst/>
                <a:latin typeface="Cambria" panose="02040503050406030204" pitchFamily="18" charset="0"/>
                <a:ea typeface="Cambria" panose="02040503050406030204" pitchFamily="18" charset="0"/>
                <a:cs typeface="Times New Roman" panose="02020603050405020304" pitchFamily="18" charset="0"/>
              </a:rPr>
              <a:t>Hydrogen Refuelling Stations (HRS) personnel, specialized in maintenance and installation</a:t>
            </a:r>
          </a:p>
          <a:p>
            <a:pPr marL="452438" indent="-276225">
              <a:lnSpc>
                <a:spcPct val="100000"/>
              </a:lnSpc>
            </a:pPr>
            <a:endParaRPr lang="en-GB" sz="2000" b="1" dirty="0">
              <a:effectLst/>
              <a:latin typeface="Cambria" panose="02040503050406030204" pitchFamily="18" charset="0"/>
              <a:ea typeface="Cambria" panose="02040503050406030204" pitchFamily="18" charset="0"/>
              <a:cs typeface="Times New Roman" panose="02020603050405020304" pitchFamily="18" charset="0"/>
            </a:endParaRPr>
          </a:p>
          <a:p>
            <a:pPr marL="452438" indent="-276225">
              <a:lnSpc>
                <a:spcPct val="100000"/>
              </a:lnSpc>
            </a:pPr>
            <a:r>
              <a:rPr lang="en-GB" sz="2000" b="1" dirty="0">
                <a:effectLst/>
                <a:latin typeface="Cambria" panose="02040503050406030204" pitchFamily="18" charset="0"/>
                <a:ea typeface="Cambria" panose="02040503050406030204" pitchFamily="18" charset="0"/>
                <a:cs typeface="Times New Roman" panose="02020603050405020304" pitchFamily="18" charset="0"/>
              </a:rPr>
              <a:t>Apprentice vehicle mechanics </a:t>
            </a:r>
          </a:p>
          <a:p>
            <a:pPr marL="452438" indent="-276225">
              <a:lnSpc>
                <a:spcPct val="100000"/>
              </a:lnSpc>
            </a:pPr>
            <a:endParaRPr lang="en-GB" sz="2000" b="1" dirty="0">
              <a:latin typeface="Cambria" panose="02040503050406030204" pitchFamily="18" charset="0"/>
              <a:ea typeface="Cambria" panose="02040503050406030204" pitchFamily="18" charset="0"/>
            </a:endParaRPr>
          </a:p>
          <a:p>
            <a:pPr marL="452438" indent="-276225">
              <a:lnSpc>
                <a:spcPct val="100000"/>
              </a:lnSpc>
            </a:pPr>
            <a:r>
              <a:rPr lang="en-GB" sz="2000" b="1" kern="0" dirty="0">
                <a:effectLst/>
                <a:latin typeface="Cambria" panose="02040503050406030204" pitchFamily="18" charset="0"/>
                <a:ea typeface="Cambria" panose="02040503050406030204" pitchFamily="18" charset="0"/>
                <a:cs typeface="Times New Roman" panose="02020603050405020304" pitchFamily="18" charset="0"/>
              </a:rPr>
              <a:t>Professional profiles closely working with hydrogen fleets</a:t>
            </a:r>
            <a:endParaRPr lang="el-GR"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372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1163-7476-8B58-8644-2E5F1B4FBC85}"/>
              </a:ext>
            </a:extLst>
          </p:cNvPr>
          <p:cNvSpPr>
            <a:spLocks noGrp="1"/>
          </p:cNvSpPr>
          <p:nvPr>
            <p:ph type="title"/>
          </p:nvPr>
        </p:nvSpPr>
        <p:spPr>
          <a:xfrm>
            <a:off x="452016" y="365730"/>
            <a:ext cx="4403134" cy="528400"/>
          </a:xfrm>
        </p:spPr>
        <p:txBody>
          <a:bodyPr/>
          <a:lstStyle/>
          <a:p>
            <a:r>
              <a:rPr lang="en-US" dirty="0">
                <a:latin typeface="Cambria" panose="02040503050406030204" pitchFamily="18" charset="0"/>
                <a:ea typeface="Cambria" panose="02040503050406030204" pitchFamily="18" charset="0"/>
              </a:rPr>
              <a:t>What’s next?</a:t>
            </a:r>
          </a:p>
        </p:txBody>
      </p:sp>
      <p:sp>
        <p:nvSpPr>
          <p:cNvPr id="3" name="Text Placeholder 2">
            <a:extLst>
              <a:ext uri="{FF2B5EF4-FFF2-40B4-BE49-F238E27FC236}">
                <a16:creationId xmlns:a16="http://schemas.microsoft.com/office/drawing/2014/main" id="{0B3164CC-22B8-094C-3B93-697C28C32530}"/>
              </a:ext>
            </a:extLst>
          </p:cNvPr>
          <p:cNvSpPr>
            <a:spLocks noGrp="1"/>
          </p:cNvSpPr>
          <p:nvPr>
            <p:ph type="body" idx="1"/>
          </p:nvPr>
        </p:nvSpPr>
        <p:spPr>
          <a:xfrm>
            <a:off x="801190" y="1240090"/>
            <a:ext cx="7262948" cy="3776048"/>
          </a:xfrm>
        </p:spPr>
        <p:txBody>
          <a:bodyPr/>
          <a:lstStyle/>
          <a:p>
            <a:pPr marL="135464" indent="0">
              <a:buNone/>
            </a:pPr>
            <a:r>
              <a:rPr lang="en-US" dirty="0">
                <a:latin typeface="Cambria" panose="02040503050406030204" pitchFamily="18" charset="0"/>
                <a:ea typeface="Cambria" panose="02040503050406030204" pitchFamily="18" charset="0"/>
              </a:rPr>
              <a:t>The development of: </a:t>
            </a:r>
            <a:endParaRPr lang="el-GR" dirty="0">
              <a:latin typeface="Cambria" panose="02040503050406030204" pitchFamily="18" charset="0"/>
              <a:ea typeface="Cambria" panose="02040503050406030204" pitchFamily="18" charset="0"/>
            </a:endParaRPr>
          </a:p>
          <a:p>
            <a:pPr marL="135464" indent="0">
              <a:buNone/>
            </a:pP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UPHYMOB training &amp; assessment materials</a:t>
            </a:r>
            <a:endParaRPr lang="el-GR"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The trainer’s handbook</a:t>
            </a:r>
            <a:endParaRPr lang="el-GR"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guide to integrate UPHYMOB learning outcomes into current VET provision</a:t>
            </a:r>
          </a:p>
        </p:txBody>
      </p:sp>
      <p:pic>
        <p:nvPicPr>
          <p:cNvPr id="11" name="Picture 10" descr="A picture containing circle, graphics, symbol, clipart&#10;&#10;Description automatically generated">
            <a:extLst>
              <a:ext uri="{FF2B5EF4-FFF2-40B4-BE49-F238E27FC236}">
                <a16:creationId xmlns:a16="http://schemas.microsoft.com/office/drawing/2014/main" id="{9D17AEA6-E543-AEE6-2F55-9523EA8C9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811" y="365730"/>
            <a:ext cx="3092824" cy="3092824"/>
          </a:xfrm>
          <a:prstGeom prst="rect">
            <a:avLst/>
          </a:prstGeom>
        </p:spPr>
      </p:pic>
      <p:sp>
        <p:nvSpPr>
          <p:cNvPr id="12" name="TextBox 11">
            <a:extLst>
              <a:ext uri="{FF2B5EF4-FFF2-40B4-BE49-F238E27FC236}">
                <a16:creationId xmlns:a16="http://schemas.microsoft.com/office/drawing/2014/main" id="{8E81B059-F101-D1A7-3FBB-3C4F98269EF9}"/>
              </a:ext>
            </a:extLst>
          </p:cNvPr>
          <p:cNvSpPr txBox="1"/>
          <p:nvPr/>
        </p:nvSpPr>
        <p:spPr>
          <a:xfrm>
            <a:off x="9000564" y="3128114"/>
            <a:ext cx="2205317" cy="415498"/>
          </a:xfrm>
          <a:prstGeom prst="rect">
            <a:avLst/>
          </a:prstGeom>
          <a:noFill/>
        </p:spPr>
        <p:txBody>
          <a:bodyPr wrap="square" rtlCol="0">
            <a:spAutoFit/>
          </a:bodyPr>
          <a:lstStyle/>
          <a:p>
            <a:r>
              <a:rPr lang="en-US" sz="1050" b="0" i="0" dirty="0">
                <a:solidFill>
                  <a:srgbClr val="30272E"/>
                </a:solidFill>
                <a:effectLst/>
                <a:latin typeface="Inter"/>
              </a:rPr>
              <a:t>Electron shell 001 Hydrogen licensed under CC BY-SA 2.0.</a:t>
            </a:r>
            <a:endParaRPr lang="en-US" sz="1050" dirty="0"/>
          </a:p>
        </p:txBody>
      </p:sp>
    </p:spTree>
    <p:extLst>
      <p:ext uri="{BB962C8B-B14F-4D97-AF65-F5344CB8AC3E}">
        <p14:creationId xmlns:p14="http://schemas.microsoft.com/office/powerpoint/2010/main" val="77340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723" y="462800"/>
            <a:ext cx="10353367" cy="814000"/>
          </a:xfrm>
        </p:spPr>
        <p:txBody>
          <a:bodyPr/>
          <a:lstStyle/>
          <a:p>
            <a:pPr algn="ctr"/>
            <a:r>
              <a:rPr lang="en-US" sz="3200" dirty="0">
                <a:solidFill>
                  <a:srgbClr val="25A6E0"/>
                </a:solidFill>
                <a:latin typeface="Cambria" panose="02040503050406030204" pitchFamily="18" charset="0"/>
                <a:ea typeface="Cambria" panose="02040503050406030204" pitchFamily="18" charset="0"/>
              </a:rPr>
              <a:t>Working to support upskilling for H2 mobility</a:t>
            </a:r>
            <a:endParaRPr lang="el-GR" sz="2800" dirty="0">
              <a:solidFill>
                <a:srgbClr val="25A6E0"/>
              </a:solidFill>
              <a:latin typeface="Cambria" panose="02040503050406030204" pitchFamily="18" charset="0"/>
              <a:ea typeface="Cambria" panose="02040503050406030204" pitchFamily="18" charset="0"/>
            </a:endParaRPr>
          </a:p>
        </p:txBody>
      </p:sp>
      <p:sp>
        <p:nvSpPr>
          <p:cNvPr id="4" name="Rectangle 3"/>
          <p:cNvSpPr/>
          <p:nvPr/>
        </p:nvSpPr>
        <p:spPr>
          <a:xfrm>
            <a:off x="9295003" y="1945146"/>
            <a:ext cx="2744298" cy="137587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i="1" dirty="0">
                <a:latin typeface="Cambria" panose="02040503050406030204" pitchFamily="18" charset="0"/>
                <a:ea typeface="Cambria" panose="02040503050406030204" pitchFamily="18" charset="0"/>
              </a:rPr>
              <a:t>The Hellenic Society for the Promotion of Research &amp; Development Methodologies, Greece</a:t>
            </a:r>
            <a:endParaRPr lang="en-GB" sz="1400" b="1" i="1" dirty="0">
              <a:latin typeface="Cambria" panose="02040503050406030204" pitchFamily="18" charset="0"/>
              <a:ea typeface="Cambria" panose="02040503050406030204" pitchFamily="18" charset="0"/>
            </a:endParaRPr>
          </a:p>
        </p:txBody>
      </p:sp>
      <p:sp>
        <p:nvSpPr>
          <p:cNvPr id="5" name="Rectangle 4"/>
          <p:cNvSpPr/>
          <p:nvPr/>
        </p:nvSpPr>
        <p:spPr>
          <a:xfrm>
            <a:off x="720828" y="4760008"/>
            <a:ext cx="3094892" cy="137587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b="1" i="1" dirty="0" err="1">
                <a:latin typeface="Cambria" panose="02040503050406030204" pitchFamily="18" charset="0"/>
                <a:ea typeface="Cambria" panose="02040503050406030204" pitchFamily="18" charset="0"/>
              </a:rPr>
              <a:t>Instituto</a:t>
            </a:r>
            <a:r>
              <a:rPr lang="en-GB" sz="1400" b="1" i="1" dirty="0">
                <a:latin typeface="Cambria" panose="02040503050406030204" pitchFamily="18" charset="0"/>
                <a:ea typeface="Cambria" panose="02040503050406030204" pitchFamily="18" charset="0"/>
              </a:rPr>
              <a:t> Superior </a:t>
            </a:r>
            <a:r>
              <a:rPr lang="en-GB" sz="1400" b="1" i="1" dirty="0" err="1">
                <a:latin typeface="Cambria" panose="02040503050406030204" pitchFamily="18" charset="0"/>
                <a:ea typeface="Cambria" panose="02040503050406030204" pitchFamily="18" charset="0"/>
              </a:rPr>
              <a:t>Técnico</a:t>
            </a:r>
            <a:r>
              <a:rPr lang="en-GB" sz="1400" b="1" i="1" dirty="0">
                <a:latin typeface="Cambria" panose="02040503050406030204" pitchFamily="18" charset="0"/>
                <a:ea typeface="Cambria" panose="02040503050406030204" pitchFamily="18" charset="0"/>
              </a:rPr>
              <a:t>, Portugal</a:t>
            </a:r>
          </a:p>
        </p:txBody>
      </p:sp>
      <p:sp>
        <p:nvSpPr>
          <p:cNvPr id="6" name="Rectangle 5"/>
          <p:cNvSpPr/>
          <p:nvPr/>
        </p:nvSpPr>
        <p:spPr>
          <a:xfrm>
            <a:off x="4355047" y="4760009"/>
            <a:ext cx="3094892" cy="137587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b="1" i="1" dirty="0">
                <a:latin typeface="Cambria" panose="02040503050406030204" pitchFamily="18" charset="0"/>
                <a:ea typeface="Cambria" panose="02040503050406030204" pitchFamily="18" charset="0"/>
              </a:rPr>
              <a:t>San Valero foundation, Spain</a:t>
            </a:r>
          </a:p>
        </p:txBody>
      </p:sp>
      <p:sp>
        <p:nvSpPr>
          <p:cNvPr id="7" name="Rectangle 6"/>
          <p:cNvSpPr/>
          <p:nvPr/>
        </p:nvSpPr>
        <p:spPr>
          <a:xfrm>
            <a:off x="7806947" y="5187389"/>
            <a:ext cx="3729358" cy="52110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b="1" i="1" dirty="0" err="1">
                <a:latin typeface="Cambria" panose="02040503050406030204" pitchFamily="18" charset="0"/>
                <a:ea typeface="Cambria" panose="02040503050406030204" pitchFamily="18" charset="0"/>
              </a:rPr>
              <a:t>Innovela</a:t>
            </a:r>
            <a:r>
              <a:rPr lang="en-GB" sz="1400" b="1" i="1" dirty="0">
                <a:latin typeface="Cambria" panose="02040503050406030204" pitchFamily="18" charset="0"/>
                <a:ea typeface="Cambria" panose="02040503050406030204" pitchFamily="18" charset="0"/>
              </a:rPr>
              <a:t> </a:t>
            </a:r>
            <a:r>
              <a:rPr lang="en-GB" sz="1400" b="1" i="1" dirty="0" err="1">
                <a:latin typeface="Cambria" panose="02040503050406030204" pitchFamily="18" charset="0"/>
                <a:ea typeface="Cambria" panose="02040503050406030204" pitchFamily="18" charset="0"/>
              </a:rPr>
              <a:t>sprl</a:t>
            </a:r>
            <a:r>
              <a:rPr lang="en-GB" sz="1400" b="1" i="1" dirty="0">
                <a:latin typeface="Cambria" panose="02040503050406030204" pitchFamily="18" charset="0"/>
                <a:ea typeface="Cambria" panose="02040503050406030204" pitchFamily="18" charset="0"/>
              </a:rPr>
              <a:t>, Belgium</a:t>
            </a:r>
          </a:p>
        </p:txBody>
      </p:sp>
      <p:sp>
        <p:nvSpPr>
          <p:cNvPr id="8" name="Rectangle 7"/>
          <p:cNvSpPr/>
          <p:nvPr/>
        </p:nvSpPr>
        <p:spPr>
          <a:xfrm>
            <a:off x="3588215" y="1945146"/>
            <a:ext cx="2409914" cy="137587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i="1" dirty="0">
                <a:latin typeface="Cambria" panose="02040503050406030204" pitchFamily="18" charset="0"/>
                <a:ea typeface="Cambria" panose="02040503050406030204" pitchFamily="18" charset="0"/>
              </a:rPr>
              <a:t>Foundation for the development of new Hydrogen technologies in Aragon</a:t>
            </a:r>
            <a:r>
              <a:rPr lang="el-GR" sz="1400" b="1" i="1" dirty="0">
                <a:latin typeface="Cambria" panose="02040503050406030204" pitchFamily="18" charset="0"/>
                <a:ea typeface="Cambria" panose="02040503050406030204" pitchFamily="18" charset="0"/>
              </a:rPr>
              <a:t>, </a:t>
            </a:r>
            <a:r>
              <a:rPr lang="en-US" sz="1400" b="1" i="1" dirty="0">
                <a:latin typeface="Cambria" panose="02040503050406030204" pitchFamily="18" charset="0"/>
                <a:ea typeface="Cambria" panose="02040503050406030204" pitchFamily="18" charset="0"/>
              </a:rPr>
              <a:t>Spain</a:t>
            </a:r>
            <a:endParaRPr lang="en-GB" sz="14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094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88779" y="5018805"/>
            <a:ext cx="3823854" cy="1323439"/>
          </a:xfrm>
          <a:prstGeom prst="rect">
            <a:avLst/>
          </a:prstGeom>
          <a:noFill/>
        </p:spPr>
        <p:txBody>
          <a:bodyPr wrap="square" rtlCol="0">
            <a:spAutoFit/>
          </a:bodyPr>
          <a:lstStyle/>
          <a:p>
            <a:pPr algn="just"/>
            <a:r>
              <a:rPr lang="en-US" sz="1600" i="1" dirty="0">
                <a:solidFill>
                  <a:schemeClr val="bg1"/>
                </a:solidFill>
              </a:rPr>
              <a:t>Upskilling the EU workforce for hydrogen fleets and infrastructure operation and maintenance</a:t>
            </a:r>
            <a:br>
              <a:rPr lang="en-US" sz="1600" i="1" dirty="0">
                <a:solidFill>
                  <a:schemeClr val="bg1"/>
                </a:solidFill>
              </a:rPr>
            </a:br>
            <a:r>
              <a:rPr lang="en-US" sz="1600" i="1" dirty="0" err="1">
                <a:solidFill>
                  <a:schemeClr val="bg1"/>
                </a:solidFill>
              </a:rPr>
              <a:t>Pr</a:t>
            </a:r>
            <a:r>
              <a:rPr lang="en-US" sz="1600" i="1" dirty="0">
                <a:solidFill>
                  <a:schemeClr val="bg1"/>
                </a:solidFill>
              </a:rPr>
              <a:t>: No.:2021-1-ES01-KA220-VET-000028038</a:t>
            </a:r>
            <a:endParaRPr lang="el-GR" sz="1600" i="1" dirty="0">
              <a:solidFill>
                <a:schemeClr val="bg1"/>
              </a:solidFill>
            </a:endParaRPr>
          </a:p>
          <a:p>
            <a:pPr algn="just"/>
            <a:endParaRPr lang="el-GR" sz="1600" i="1" dirty="0">
              <a:solidFill>
                <a:schemeClr val="bg1"/>
              </a:solidFill>
            </a:endParaRPr>
          </a:p>
        </p:txBody>
      </p:sp>
      <p:sp>
        <p:nvSpPr>
          <p:cNvPr id="6" name="object 9"/>
          <p:cNvSpPr txBox="1"/>
          <p:nvPr/>
        </p:nvSpPr>
        <p:spPr>
          <a:xfrm>
            <a:off x="280074" y="6078141"/>
            <a:ext cx="4309343" cy="566822"/>
          </a:xfrm>
          <a:prstGeom prst="rect">
            <a:avLst/>
          </a:prstGeom>
        </p:spPr>
        <p:txBody>
          <a:bodyPr vert="horz" wrap="square" lIns="0" tIns="12700" rIns="0" bIns="0" rtlCol="0">
            <a:spAutoFit/>
          </a:bodyPr>
          <a:lstStyle/>
          <a:p>
            <a:pPr marL="12700" marR="5080" algn="just">
              <a:lnSpc>
                <a:spcPct val="100000"/>
              </a:lnSpc>
              <a:spcBef>
                <a:spcPts val="100"/>
              </a:spcBef>
            </a:pPr>
            <a:r>
              <a:rPr sz="900" dirty="0">
                <a:solidFill>
                  <a:srgbClr val="FFFFFF"/>
                </a:solidFill>
                <a:latin typeface="Cambria"/>
                <a:cs typeface="Cambria"/>
              </a:rPr>
              <a:t>*</a:t>
            </a:r>
            <a:r>
              <a:rPr lang="en-US" sz="900" dirty="0">
                <a:solidFill>
                  <a:srgbClr val="FFFFFF"/>
                </a:solidFill>
                <a:latin typeface="Cambria"/>
                <a:cs typeface="Cambri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dirty="0">
              <a:latin typeface="Cambria"/>
              <a:cs typeface="Cambria"/>
            </a:endParaRPr>
          </a:p>
        </p:txBody>
      </p:sp>
    </p:spTree>
    <p:extLst>
      <p:ext uri="{BB962C8B-B14F-4D97-AF65-F5344CB8AC3E}">
        <p14:creationId xmlns:p14="http://schemas.microsoft.com/office/powerpoint/2010/main" val="114744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9535" y="720455"/>
            <a:ext cx="7557570" cy="814000"/>
          </a:xfrm>
        </p:spPr>
        <p:txBody>
          <a:bodyPr/>
          <a:lstStyle/>
          <a:p>
            <a:r>
              <a:rPr lang="en-US" sz="6000" dirty="0"/>
              <a:t>What is UPHYMOB?</a:t>
            </a:r>
            <a:endParaRPr lang="el-GR" sz="6000" dirty="0"/>
          </a:p>
        </p:txBody>
      </p:sp>
      <p:sp>
        <p:nvSpPr>
          <p:cNvPr id="3" name="Text Placeholder 2"/>
          <p:cNvSpPr>
            <a:spLocks noGrp="1"/>
          </p:cNvSpPr>
          <p:nvPr>
            <p:ph type="body" sz="quarter" idx="10"/>
          </p:nvPr>
        </p:nvSpPr>
        <p:spPr>
          <a:xfrm>
            <a:off x="931026" y="2190204"/>
            <a:ext cx="10129512" cy="3267167"/>
          </a:xfrm>
          <a:solidFill>
            <a:schemeClr val="tx1">
              <a:alpha val="25000"/>
            </a:schemeClr>
          </a:solidFill>
        </p:spPr>
        <p:txBody>
          <a:bodyPr>
            <a:noAutofit/>
          </a:bodyPr>
          <a:lstStyle/>
          <a:p>
            <a:pPr lvl="0"/>
            <a:r>
              <a:rPr lang="en-US" i="1" dirty="0">
                <a:solidFill>
                  <a:schemeClr val="bg1"/>
                </a:solidFill>
              </a:rPr>
              <a:t>As part of the EU’s Green Deal, hydrogen is foreseen to play a big role in the </a:t>
            </a:r>
            <a:r>
              <a:rPr lang="en-US" i="1" dirty="0" err="1">
                <a:solidFill>
                  <a:schemeClr val="bg1"/>
                </a:solidFill>
              </a:rPr>
              <a:t>decarbonisation</a:t>
            </a:r>
            <a:r>
              <a:rPr lang="en-US" i="1" dirty="0">
                <a:solidFill>
                  <a:schemeClr val="bg1"/>
                </a:solidFill>
              </a:rPr>
              <a:t> goals prescribed.</a:t>
            </a:r>
          </a:p>
          <a:p>
            <a:pPr lvl="0"/>
            <a:r>
              <a:rPr lang="en-US" i="1" dirty="0">
                <a:solidFill>
                  <a:schemeClr val="bg1"/>
                </a:solidFill>
              </a:rPr>
              <a:t>Large investments have been made in the sector in Spain, France and Germany, while more than 1 million jobs are expected to be created.</a:t>
            </a:r>
          </a:p>
          <a:p>
            <a:pPr lvl="0"/>
            <a:r>
              <a:rPr lang="en-US" i="1" dirty="0">
                <a:solidFill>
                  <a:schemeClr val="bg1"/>
                </a:solidFill>
              </a:rPr>
              <a:t>To the aim of supporting upskilling of EU workers to support H2 technology vehicles maintenance and </a:t>
            </a:r>
            <a:r>
              <a:rPr lang="en-US" i="1" dirty="0" err="1">
                <a:solidFill>
                  <a:schemeClr val="bg1"/>
                </a:solidFill>
              </a:rPr>
              <a:t>refuelling</a:t>
            </a:r>
            <a:r>
              <a:rPr lang="en-US" i="1" dirty="0">
                <a:solidFill>
                  <a:schemeClr val="bg1"/>
                </a:solidFill>
              </a:rPr>
              <a:t> systems infrastructure, UPHYMOB gathers intelligence and creates educational resources and </a:t>
            </a:r>
            <a:r>
              <a:rPr lang="en-GB" i="1" dirty="0">
                <a:solidFill>
                  <a:schemeClr val="bg1"/>
                </a:solidFill>
              </a:rPr>
              <a:t>tools</a:t>
            </a:r>
            <a:r>
              <a:rPr lang="en-US" i="1" dirty="0">
                <a:solidFill>
                  <a:schemeClr val="bg1"/>
                </a:solidFill>
              </a:rPr>
              <a:t> tailored to the needs of the growing H2 mobility market.</a:t>
            </a:r>
            <a:endParaRPr lang="el-GR" i="1" dirty="0"/>
          </a:p>
        </p:txBody>
      </p:sp>
    </p:spTree>
    <p:extLst>
      <p:ext uri="{BB962C8B-B14F-4D97-AF65-F5344CB8AC3E}">
        <p14:creationId xmlns:p14="http://schemas.microsoft.com/office/powerpoint/2010/main" val="197930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B706-891C-5A81-9909-DB1788F8A475}"/>
              </a:ext>
            </a:extLst>
          </p:cNvPr>
          <p:cNvSpPr>
            <a:spLocks noGrp="1"/>
          </p:cNvSpPr>
          <p:nvPr>
            <p:ph type="title"/>
          </p:nvPr>
        </p:nvSpPr>
        <p:spPr>
          <a:xfrm>
            <a:off x="617479" y="461524"/>
            <a:ext cx="4984150" cy="528400"/>
          </a:xfrm>
        </p:spPr>
        <p:txBody>
          <a:bodyPr/>
          <a:lstStyle/>
          <a:p>
            <a:r>
              <a:rPr lang="en-US" sz="4400" dirty="0">
                <a:latin typeface="Cambria" panose="02040503050406030204" pitchFamily="18" charset="0"/>
                <a:ea typeface="Cambria" panose="02040503050406030204" pitchFamily="18" charset="0"/>
              </a:rPr>
              <a:t>Our progress so far…</a:t>
            </a:r>
            <a:endParaRPr lang="en-US" dirty="0"/>
          </a:p>
        </p:txBody>
      </p:sp>
      <p:sp>
        <p:nvSpPr>
          <p:cNvPr id="3" name="Text Placeholder 2">
            <a:extLst>
              <a:ext uri="{FF2B5EF4-FFF2-40B4-BE49-F238E27FC236}">
                <a16:creationId xmlns:a16="http://schemas.microsoft.com/office/drawing/2014/main" id="{00BC4619-8604-C578-F371-89007B42A72D}"/>
              </a:ext>
            </a:extLst>
          </p:cNvPr>
          <p:cNvSpPr>
            <a:spLocks noGrp="1"/>
          </p:cNvSpPr>
          <p:nvPr>
            <p:ph type="body" idx="1"/>
          </p:nvPr>
        </p:nvSpPr>
        <p:spPr>
          <a:xfrm>
            <a:off x="235130" y="1256627"/>
            <a:ext cx="10748395" cy="4586824"/>
          </a:xfrm>
        </p:spPr>
        <p:txBody>
          <a:bodyPr/>
          <a:lstStyle/>
          <a:p>
            <a:pPr lvl="0"/>
            <a:r>
              <a:rPr lang="en-US" sz="2600" dirty="0">
                <a:latin typeface="Cambria" panose="02040503050406030204" pitchFamily="18" charset="0"/>
                <a:ea typeface="Cambria" panose="02040503050406030204" pitchFamily="18" charset="0"/>
              </a:rPr>
              <a:t>In the past few months, we have focused on the gathering of data around the technical skills and theoretical knowledge required by the H2 mobility sector. Relevant information was gathered through online surveys with field experts, VET providers, researchers across the European Union, VET training provision hunting and identification and desk research on skills needs.</a:t>
            </a:r>
          </a:p>
          <a:p>
            <a:pPr marL="135464" lvl="0" indent="0">
              <a:buNone/>
            </a:pPr>
            <a:endParaRPr lang="en-US" sz="2600" dirty="0">
              <a:latin typeface="Cambria" panose="02040503050406030204" pitchFamily="18" charset="0"/>
              <a:ea typeface="Cambria" panose="02040503050406030204" pitchFamily="18" charset="0"/>
            </a:endParaRPr>
          </a:p>
          <a:p>
            <a:pPr lvl="0"/>
            <a:endParaRPr lang="en-US" sz="2600" dirty="0">
              <a:latin typeface="Cambria" panose="02040503050406030204" pitchFamily="18" charset="0"/>
              <a:ea typeface="Cambria" panose="02040503050406030204" pitchFamily="18" charset="0"/>
            </a:endParaRPr>
          </a:p>
          <a:p>
            <a:pPr lvl="0"/>
            <a:r>
              <a:rPr lang="en-US" sz="2600" dirty="0">
                <a:latin typeface="Cambria" panose="02040503050406030204" pitchFamily="18" charset="0"/>
                <a:ea typeface="Cambria" panose="02040503050406030204" pitchFamily="18" charset="0"/>
              </a:rPr>
              <a:t> Research on existing fuel-cell mechanics training </a:t>
            </a:r>
            <a:r>
              <a:rPr lang="en-US" sz="2600" dirty="0" err="1">
                <a:latin typeface="Cambria" panose="02040503050406030204" pitchFamily="18" charset="0"/>
                <a:ea typeface="Cambria" panose="02040503050406030204" pitchFamily="18" charset="0"/>
              </a:rPr>
              <a:t>programmes</a:t>
            </a:r>
            <a:r>
              <a:rPr lang="en-US" sz="2600" dirty="0">
                <a:latin typeface="Cambria" panose="02040503050406030204" pitchFamily="18" charset="0"/>
                <a:ea typeface="Cambria" panose="02040503050406030204" pitchFamily="18" charset="0"/>
              </a:rPr>
              <a:t> provided a basis for the structure of the </a:t>
            </a:r>
            <a:r>
              <a:rPr lang="en-US" sz="2600" dirty="0" err="1">
                <a:latin typeface="Cambria" panose="02040503050406030204" pitchFamily="18" charset="0"/>
                <a:ea typeface="Cambria" panose="02040503050406030204" pitchFamily="18" charset="0"/>
              </a:rPr>
              <a:t>UpHyMob</a:t>
            </a:r>
            <a:r>
              <a:rPr lang="en-US" sz="2600" dirty="0">
                <a:latin typeface="Cambria" panose="02040503050406030204" pitchFamily="18" charset="0"/>
                <a:ea typeface="Cambria" panose="02040503050406030204" pitchFamily="18" charset="0"/>
              </a:rPr>
              <a:t> curriculum and reveal trends in skill needs for the H2 mobility sector. </a:t>
            </a:r>
            <a:endParaRPr lang="el-GR" sz="2600"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380046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B706-891C-5A81-9909-DB1788F8A475}"/>
              </a:ext>
            </a:extLst>
          </p:cNvPr>
          <p:cNvSpPr>
            <a:spLocks noGrp="1"/>
          </p:cNvSpPr>
          <p:nvPr>
            <p:ph type="title"/>
          </p:nvPr>
        </p:nvSpPr>
        <p:spPr>
          <a:xfrm>
            <a:off x="617479" y="461524"/>
            <a:ext cx="6963728" cy="528400"/>
          </a:xfrm>
        </p:spPr>
        <p:txBody>
          <a:bodyPr/>
          <a:lstStyle/>
          <a:p>
            <a:r>
              <a:rPr lang="en-US" sz="4400" dirty="0">
                <a:latin typeface="Cambria" panose="02040503050406030204" pitchFamily="18" charset="0"/>
                <a:ea typeface="Cambria" panose="02040503050406030204" pitchFamily="18" charset="0"/>
              </a:rPr>
              <a:t>In the past few months …</a:t>
            </a:r>
            <a:endParaRPr lang="en-US" dirty="0"/>
          </a:p>
        </p:txBody>
      </p:sp>
      <p:sp>
        <p:nvSpPr>
          <p:cNvPr id="3" name="Text Placeholder 2">
            <a:extLst>
              <a:ext uri="{FF2B5EF4-FFF2-40B4-BE49-F238E27FC236}">
                <a16:creationId xmlns:a16="http://schemas.microsoft.com/office/drawing/2014/main" id="{00BC4619-8604-C578-F371-89007B42A72D}"/>
              </a:ext>
            </a:extLst>
          </p:cNvPr>
          <p:cNvSpPr>
            <a:spLocks noGrp="1"/>
          </p:cNvSpPr>
          <p:nvPr>
            <p:ph type="body" idx="1"/>
          </p:nvPr>
        </p:nvSpPr>
        <p:spPr>
          <a:xfrm>
            <a:off x="534388" y="989924"/>
            <a:ext cx="10430099" cy="4586824"/>
          </a:xfrm>
        </p:spPr>
        <p:txBody>
          <a:bodyPr/>
          <a:lstStyle/>
          <a:p>
            <a:pPr marL="135464" indent="0">
              <a:buNone/>
            </a:pPr>
            <a:r>
              <a:rPr lang="en-US" sz="2600" dirty="0">
                <a:latin typeface="Cambria" panose="02040503050406030204" pitchFamily="18" charset="0"/>
                <a:ea typeface="Cambria" panose="02040503050406030204" pitchFamily="18" charset="0"/>
              </a:rPr>
              <a:t>We researched H2 mobility sector requirements of technical skills and theoretical knowledge. How?</a:t>
            </a:r>
          </a:p>
          <a:p>
            <a:pPr>
              <a:lnSpc>
                <a:spcPct val="150000"/>
              </a:lnSpc>
            </a:pPr>
            <a:r>
              <a:rPr lang="en-US" sz="2600" dirty="0">
                <a:latin typeface="Cambria" panose="02040503050406030204" pitchFamily="18" charset="0"/>
                <a:ea typeface="Cambria" panose="02040503050406030204" pitchFamily="18" charset="0"/>
              </a:rPr>
              <a:t>We surveyed:</a:t>
            </a:r>
          </a:p>
          <a:p>
            <a:pPr lvl="1">
              <a:lnSpc>
                <a:spcPct val="100000"/>
              </a:lnSpc>
            </a:pPr>
            <a:r>
              <a:rPr lang="en-US" sz="1800" i="1" dirty="0">
                <a:latin typeface="Cambria" panose="02040503050406030204" pitchFamily="18" charset="0"/>
                <a:ea typeface="Cambria" panose="02040503050406030204" pitchFamily="18" charset="0"/>
              </a:rPr>
              <a:t>field experts</a:t>
            </a:r>
          </a:p>
          <a:p>
            <a:pPr lvl="1">
              <a:lnSpc>
                <a:spcPct val="100000"/>
              </a:lnSpc>
            </a:pPr>
            <a:r>
              <a:rPr lang="en-US" sz="1800" i="1" dirty="0">
                <a:latin typeface="Cambria" panose="02040503050406030204" pitchFamily="18" charset="0"/>
                <a:ea typeface="Cambria" panose="02040503050406030204" pitchFamily="18" charset="0"/>
              </a:rPr>
              <a:t>VET providers</a:t>
            </a:r>
          </a:p>
          <a:p>
            <a:pPr lvl="1">
              <a:lnSpc>
                <a:spcPct val="100000"/>
              </a:lnSpc>
            </a:pPr>
            <a:r>
              <a:rPr lang="en-US" sz="1800" i="1" dirty="0">
                <a:latin typeface="Cambria" panose="02040503050406030204" pitchFamily="18" charset="0"/>
                <a:ea typeface="Cambria" panose="02040503050406030204" pitchFamily="18" charset="0"/>
              </a:rPr>
              <a:t>researchers across the European Union</a:t>
            </a:r>
          </a:p>
          <a:p>
            <a:pPr>
              <a:lnSpc>
                <a:spcPct val="150000"/>
              </a:lnSpc>
            </a:pPr>
            <a:r>
              <a:rPr lang="en-US" sz="2600" dirty="0">
                <a:latin typeface="Cambria" panose="02040503050406030204" pitchFamily="18" charset="0"/>
                <a:ea typeface="Cambria" panose="02040503050406030204" pitchFamily="18" charset="0"/>
              </a:rPr>
              <a:t>We identified VET training provision</a:t>
            </a:r>
          </a:p>
          <a:p>
            <a:pPr lvl="1">
              <a:lnSpc>
                <a:spcPct val="100000"/>
              </a:lnSpc>
            </a:pPr>
            <a:r>
              <a:rPr lang="en-US" sz="1800" i="1" dirty="0">
                <a:latin typeface="Cambria" panose="02040503050406030204" pitchFamily="18" charset="0"/>
                <a:ea typeface="Cambria" panose="02040503050406030204" pitchFamily="18" charset="0"/>
              </a:rPr>
              <a:t>Research on existing fuel-cell mechanics training </a:t>
            </a:r>
            <a:r>
              <a:rPr lang="en-US" sz="1800" i="1" dirty="0" err="1">
                <a:latin typeface="Cambria" panose="02040503050406030204" pitchFamily="18" charset="0"/>
                <a:ea typeface="Cambria" panose="02040503050406030204" pitchFamily="18" charset="0"/>
              </a:rPr>
              <a:t>programmes</a:t>
            </a:r>
            <a:r>
              <a:rPr lang="en-US" sz="1800" i="1" dirty="0">
                <a:latin typeface="Cambria" panose="02040503050406030204" pitchFamily="18" charset="0"/>
                <a:ea typeface="Cambria" panose="02040503050406030204" pitchFamily="18" charset="0"/>
              </a:rPr>
              <a:t> provided a basis for the structure of the </a:t>
            </a:r>
            <a:r>
              <a:rPr lang="en-US" sz="1800" i="1" dirty="0" err="1">
                <a:latin typeface="Cambria" panose="02040503050406030204" pitchFamily="18" charset="0"/>
                <a:ea typeface="Cambria" panose="02040503050406030204" pitchFamily="18" charset="0"/>
              </a:rPr>
              <a:t>UpHyMob</a:t>
            </a:r>
            <a:r>
              <a:rPr lang="en-US" sz="1800" i="1" dirty="0">
                <a:latin typeface="Cambria" panose="02040503050406030204" pitchFamily="18" charset="0"/>
                <a:ea typeface="Cambria" panose="02040503050406030204" pitchFamily="18" charset="0"/>
              </a:rPr>
              <a:t> curriculum and reveal trends in skill needs for the H2 mobility sector. </a:t>
            </a:r>
            <a:endParaRPr lang="en-US" sz="2600" dirty="0">
              <a:latin typeface="Cambria" panose="02040503050406030204" pitchFamily="18" charset="0"/>
              <a:ea typeface="Cambria" panose="02040503050406030204" pitchFamily="18" charset="0"/>
            </a:endParaRPr>
          </a:p>
          <a:p>
            <a:pPr>
              <a:lnSpc>
                <a:spcPct val="150000"/>
              </a:lnSpc>
            </a:pPr>
            <a:r>
              <a:rPr lang="en-US" sz="2600" dirty="0">
                <a:latin typeface="Cambria" panose="02040503050406030204" pitchFamily="18" charset="0"/>
                <a:ea typeface="Cambria" panose="02040503050406030204" pitchFamily="18" charset="0"/>
              </a:rPr>
              <a:t>We conducted desk research on skills needs.</a:t>
            </a:r>
          </a:p>
        </p:txBody>
      </p:sp>
    </p:spTree>
    <p:extLst>
      <p:ext uri="{BB962C8B-B14F-4D97-AF65-F5344CB8AC3E}">
        <p14:creationId xmlns:p14="http://schemas.microsoft.com/office/powerpoint/2010/main" val="67885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A721-CB22-66E7-BD7B-52088B2F55AB}"/>
              </a:ext>
            </a:extLst>
          </p:cNvPr>
          <p:cNvSpPr>
            <a:spLocks noGrp="1"/>
          </p:cNvSpPr>
          <p:nvPr>
            <p:ph type="title"/>
          </p:nvPr>
        </p:nvSpPr>
        <p:spPr>
          <a:xfrm>
            <a:off x="513414" y="287352"/>
            <a:ext cx="8038841" cy="528400"/>
          </a:xfrm>
        </p:spPr>
        <p:txBody>
          <a:bodyPr/>
          <a:lstStyle/>
          <a:p>
            <a:r>
              <a:rPr lang="en-US" sz="4400" dirty="0">
                <a:latin typeface="Cambria" panose="02040503050406030204" pitchFamily="18" charset="0"/>
                <a:ea typeface="Cambria" panose="02040503050406030204" pitchFamily="18" charset="0"/>
              </a:rPr>
              <a:t>Research and data gathering</a:t>
            </a:r>
            <a:endParaRPr lang="en-US" dirty="0"/>
          </a:p>
        </p:txBody>
      </p:sp>
      <p:sp>
        <p:nvSpPr>
          <p:cNvPr id="3" name="Text Placeholder 2">
            <a:extLst>
              <a:ext uri="{FF2B5EF4-FFF2-40B4-BE49-F238E27FC236}">
                <a16:creationId xmlns:a16="http://schemas.microsoft.com/office/drawing/2014/main" id="{72A03A20-2AB5-D112-9C4C-339AE7AAA243}"/>
              </a:ext>
            </a:extLst>
          </p:cNvPr>
          <p:cNvSpPr>
            <a:spLocks noGrp="1"/>
          </p:cNvSpPr>
          <p:nvPr>
            <p:ph type="body" idx="1"/>
          </p:nvPr>
        </p:nvSpPr>
        <p:spPr>
          <a:xfrm>
            <a:off x="766354" y="1134705"/>
            <a:ext cx="10694126" cy="4943878"/>
          </a:xfrm>
        </p:spPr>
        <p:txBody>
          <a:bodyPr/>
          <a:lstStyle/>
          <a:p>
            <a:pPr marL="135464" indent="0">
              <a:buNone/>
            </a:pPr>
            <a:r>
              <a:rPr lang="en-US" sz="2400" b="1" dirty="0">
                <a:latin typeface="Cambria" panose="02040503050406030204" pitchFamily="18" charset="0"/>
                <a:ea typeface="Cambria" panose="02040503050406030204" pitchFamily="18" charset="0"/>
              </a:rPr>
              <a:t>Research protocol to gather skills intelligence in the H2 mobility sector</a:t>
            </a:r>
          </a:p>
          <a:p>
            <a:pPr marL="135464" indent="0">
              <a:buNone/>
            </a:pPr>
            <a:endParaRPr lang="en-US" sz="2800" b="1" dirty="0">
              <a:latin typeface="Cambria" panose="02040503050406030204" pitchFamily="18" charset="0"/>
              <a:ea typeface="Cambria" panose="02040503050406030204" pitchFamily="18" charset="0"/>
            </a:endParaRPr>
          </a:p>
          <a:p>
            <a:r>
              <a:rPr lang="en-US" sz="1800" dirty="0">
                <a:latin typeface="Cambria" panose="02040503050406030204" pitchFamily="18" charset="0"/>
                <a:ea typeface="Cambria" panose="02040503050406030204" pitchFamily="18" charset="0"/>
              </a:rPr>
              <a:t>The consortium developed a research protocol in order to provide appropriate tools &amp; guidelines for skills gathering, to identify skills needs, shortages and mismatches in the </a:t>
            </a:r>
            <a:r>
              <a:rPr lang="en-US" sz="1800" dirty="0" err="1">
                <a:latin typeface="Cambria" panose="02040503050406030204" pitchFamily="18" charset="0"/>
                <a:ea typeface="Cambria" panose="02040503050406030204" pitchFamily="18" charset="0"/>
              </a:rPr>
              <a:t>labour</a:t>
            </a:r>
            <a:r>
              <a:rPr lang="en-US" sz="1800" dirty="0">
                <a:latin typeface="Cambria" panose="02040503050406030204" pitchFamily="18" charset="0"/>
                <a:ea typeface="Cambria" panose="02040503050406030204" pitchFamily="18" charset="0"/>
              </a:rPr>
              <a:t> market of the H2 mobility sector:</a:t>
            </a:r>
          </a:p>
          <a:p>
            <a:pPr marL="135464" indent="0">
              <a:buNone/>
            </a:pPr>
            <a:endParaRPr lang="en-US" sz="1800" dirty="0">
              <a:latin typeface="Cambria" panose="02040503050406030204" pitchFamily="18" charset="0"/>
              <a:ea typeface="Cambria" panose="02040503050406030204" pitchFamily="18" charset="0"/>
            </a:endParaRPr>
          </a:p>
          <a:p>
            <a:r>
              <a:rPr lang="en-US" sz="1800" dirty="0">
                <a:latin typeface="Cambria" panose="02040503050406030204" pitchFamily="18" charset="0"/>
                <a:ea typeface="Cambria" panose="02040503050406030204" pitchFamily="18" charset="0"/>
              </a:rPr>
              <a:t>Relevant information was gathered through: </a:t>
            </a:r>
          </a:p>
          <a:p>
            <a:pPr lvl="1">
              <a:buFont typeface="Courier New" panose="02070309020205020404" pitchFamily="49" charset="0"/>
              <a:buChar char="o"/>
            </a:pPr>
            <a:r>
              <a:rPr lang="en-US" sz="1800" b="1" dirty="0">
                <a:latin typeface="Cambria" panose="02040503050406030204" pitchFamily="18" charset="0"/>
                <a:ea typeface="Cambria" panose="02040503050406030204" pitchFamily="18" charset="0"/>
              </a:rPr>
              <a:t>Desk research </a:t>
            </a:r>
            <a:r>
              <a:rPr lang="en-US" sz="1800" dirty="0">
                <a:latin typeface="Cambria" panose="02040503050406030204" pitchFamily="18" charset="0"/>
                <a:ea typeface="Cambria" panose="02040503050406030204" pitchFamily="18" charset="0"/>
              </a:rPr>
              <a:t>(existing VET provision in partner countries, relevant studies and experts’ opinions on a European and national level)</a:t>
            </a:r>
          </a:p>
          <a:p>
            <a:pPr lvl="1">
              <a:buFont typeface="Courier New" panose="02070309020205020404" pitchFamily="49" charset="0"/>
              <a:buChar char="o"/>
            </a:pPr>
            <a:r>
              <a:rPr lang="en-US" sz="1800" b="1" dirty="0">
                <a:latin typeface="Cambria" panose="02040503050406030204" pitchFamily="18" charset="0"/>
                <a:ea typeface="Cambria" panose="02040503050406030204" pitchFamily="18" charset="0"/>
              </a:rPr>
              <a:t>Field research</a:t>
            </a:r>
            <a:r>
              <a:rPr lang="en-US" sz="1800" dirty="0">
                <a:latin typeface="Cambria" panose="02040503050406030204" pitchFamily="18" charset="0"/>
                <a:ea typeface="Cambria" panose="02040503050406030204" pitchFamily="18" charset="0"/>
              </a:rPr>
              <a:t> (online survey on a national level)</a:t>
            </a:r>
          </a:p>
          <a:p>
            <a:pPr marL="135464" indent="0">
              <a:buNone/>
            </a:pPr>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The research basis relies on </a:t>
            </a:r>
            <a:r>
              <a:rPr lang="en-US" sz="2000" b="1" dirty="0">
                <a:latin typeface="Cambria" panose="02040503050406030204" pitchFamily="18" charset="0"/>
                <a:ea typeface="Cambria" panose="02040503050406030204" pitchFamily="18" charset="0"/>
              </a:rPr>
              <a:t>European VET guidelines </a:t>
            </a:r>
            <a:r>
              <a:rPr lang="en-US" sz="2000" dirty="0">
                <a:latin typeface="Cambria" panose="02040503050406030204" pitchFamily="18" charset="0"/>
                <a:ea typeface="Cambria" panose="02040503050406030204" pitchFamily="18" charset="0"/>
              </a:rPr>
              <a:t>and </a:t>
            </a:r>
            <a:r>
              <a:rPr lang="en-US" sz="2000" b="1" dirty="0">
                <a:latin typeface="Cambria" panose="02040503050406030204" pitchFamily="18" charset="0"/>
                <a:ea typeface="Cambria" panose="02040503050406030204" pitchFamily="18" charset="0"/>
              </a:rPr>
              <a:t>ECVET</a:t>
            </a:r>
            <a:r>
              <a:rPr lang="en-US" sz="2000" dirty="0">
                <a:latin typeface="Cambria" panose="02040503050406030204" pitchFamily="18" charset="0"/>
                <a:ea typeface="Cambria" panose="02040503050406030204" pitchFamily="18" charset="0"/>
              </a:rPr>
              <a:t> principles to develop the learning outcomes, providing also clear references to the appropriate EQF level, so as to secure the formation of common training standards and facilitate recognition of skills.</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547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911D-7F0A-5B53-D51F-7067BB569541}"/>
              </a:ext>
            </a:extLst>
          </p:cNvPr>
          <p:cNvSpPr>
            <a:spLocks noGrp="1"/>
          </p:cNvSpPr>
          <p:nvPr>
            <p:ph type="title"/>
          </p:nvPr>
        </p:nvSpPr>
        <p:spPr>
          <a:xfrm>
            <a:off x="617479" y="317465"/>
            <a:ext cx="4403134" cy="528400"/>
          </a:xfrm>
        </p:spPr>
        <p:txBody>
          <a:bodyPr/>
          <a:lstStyle/>
          <a:p>
            <a:r>
              <a:rPr lang="en-US" dirty="0">
                <a:latin typeface="Cambria" panose="02040503050406030204" pitchFamily="18" charset="0"/>
                <a:ea typeface="Cambria" panose="02040503050406030204" pitchFamily="18" charset="0"/>
              </a:rPr>
              <a:t>Research results</a:t>
            </a:r>
            <a:endParaRPr lang="en-US" dirty="0"/>
          </a:p>
        </p:txBody>
      </p:sp>
      <p:sp>
        <p:nvSpPr>
          <p:cNvPr id="3" name="Text Placeholder 2">
            <a:extLst>
              <a:ext uri="{FF2B5EF4-FFF2-40B4-BE49-F238E27FC236}">
                <a16:creationId xmlns:a16="http://schemas.microsoft.com/office/drawing/2014/main" id="{E10468C6-6258-B89D-2620-A1AEA044492F}"/>
              </a:ext>
            </a:extLst>
          </p:cNvPr>
          <p:cNvSpPr>
            <a:spLocks noGrp="1"/>
          </p:cNvSpPr>
          <p:nvPr>
            <p:ph type="body" idx="1"/>
          </p:nvPr>
        </p:nvSpPr>
        <p:spPr>
          <a:xfrm>
            <a:off x="723207" y="680333"/>
            <a:ext cx="10537370" cy="2526765"/>
          </a:xfrm>
        </p:spPr>
        <p:txBody>
          <a:bodyPr/>
          <a:lstStyle/>
          <a:p>
            <a:pPr>
              <a:lnSpc>
                <a:spcPct val="150000"/>
              </a:lnSpc>
            </a:pPr>
            <a:r>
              <a:rPr lang="en-US" sz="2400" b="1" dirty="0">
                <a:latin typeface="Cambria" panose="02040503050406030204" pitchFamily="18" charset="0"/>
                <a:ea typeface="Cambria" panose="02040503050406030204" pitchFamily="18" charset="0"/>
              </a:rPr>
              <a:t>Need for technicians and equipment operators</a:t>
            </a:r>
          </a:p>
          <a:p>
            <a:pPr lvl="1"/>
            <a:r>
              <a:rPr lang="en-US" sz="1800" i="1" dirty="0">
                <a:latin typeface="Cambria" panose="02040503050406030204" pitchFamily="18" charset="0"/>
                <a:ea typeface="Cambria" panose="02040503050406030204" pitchFamily="18" charset="0"/>
              </a:rPr>
              <a:t>There is a clear need for hydrogen skills in the whole value chain, especially in technicians and equipment operators. </a:t>
            </a:r>
          </a:p>
          <a:p>
            <a:pPr>
              <a:lnSpc>
                <a:spcPct val="150000"/>
              </a:lnSpc>
            </a:pPr>
            <a:r>
              <a:rPr lang="en-US" sz="2400" b="1" dirty="0">
                <a:latin typeface="Cambria" panose="02040503050406030204" pitchFamily="18" charset="0"/>
                <a:ea typeface="Cambria" panose="02040503050406030204" pitchFamily="18" charset="0"/>
              </a:rPr>
              <a:t>Current training offer is insufficient</a:t>
            </a:r>
          </a:p>
          <a:p>
            <a:pPr lvl="1"/>
            <a:r>
              <a:rPr lang="en-US" sz="1800" i="1" dirty="0">
                <a:latin typeface="Cambria" panose="02040503050406030204" pitchFamily="18" charset="0"/>
                <a:ea typeface="Cambria" panose="02040503050406030204" pitchFamily="18" charset="0"/>
              </a:rPr>
              <a:t>The current training offer available in the market is not meeting the needs of the industry, and the current workforce is still not ready for hydrogen-based technologies.</a:t>
            </a:r>
          </a:p>
          <a:p>
            <a:pPr>
              <a:lnSpc>
                <a:spcPct val="150000"/>
              </a:lnSpc>
            </a:pPr>
            <a:r>
              <a:rPr lang="en-US" sz="2400" b="1" dirty="0">
                <a:latin typeface="Cambria" panose="02040503050406030204" pitchFamily="18" charset="0"/>
                <a:ea typeface="Cambria" panose="02040503050406030204" pitchFamily="18" charset="0"/>
              </a:rPr>
              <a:t>Survey shows need for special skills</a:t>
            </a:r>
          </a:p>
          <a:p>
            <a:pPr lvl="1"/>
            <a:r>
              <a:rPr lang="en-US" sz="1800" i="1" dirty="0">
                <a:latin typeface="Cambria" panose="02040503050406030204" pitchFamily="18" charset="0"/>
                <a:ea typeface="Cambria" panose="02040503050406030204" pitchFamily="18" charset="0"/>
              </a:rPr>
              <a:t>Online survey: There are some key skills to be developed which are primarily related to equipment operation, maintenance, fault diagnosis as well as safety and emergency response. On the other hand, general and basic value-chain concepts are already covered by the current offer.</a:t>
            </a:r>
            <a:endParaRPr lang="en-US" sz="1800" i="1" kern="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 Placeholder 2">
            <a:extLst>
              <a:ext uri="{FF2B5EF4-FFF2-40B4-BE49-F238E27FC236}">
                <a16:creationId xmlns:a16="http://schemas.microsoft.com/office/drawing/2014/main" id="{68FBB91F-6799-5178-A50B-EB8299B4B28D}"/>
              </a:ext>
            </a:extLst>
          </p:cNvPr>
          <p:cNvSpPr txBox="1">
            <a:spLocks/>
          </p:cNvSpPr>
          <p:nvPr/>
        </p:nvSpPr>
        <p:spPr>
          <a:xfrm>
            <a:off x="723207" y="4253651"/>
            <a:ext cx="9670039" cy="823508"/>
          </a:xfrm>
          <a:prstGeom prst="rect">
            <a:avLst/>
          </a:prstGeom>
        </p:spPr>
        <p:txBody>
          <a:bodyPr spcFirstLastPara="1" vert="horz" wrap="square" lIns="0" tIns="0" rIns="0" bIns="0" rtlCol="0" anchor="t" anchorCtr="0">
            <a:noAutofit/>
          </a:bodyPr>
          <a:lstStyle>
            <a:lvl1pPr marL="609585" lvl="0" indent="-474121" algn="l" defTabSz="914400" rtl="0" eaLnBrk="1" latinLnBrk="0" hangingPunct="1">
              <a:lnSpc>
                <a:spcPct val="90000"/>
              </a:lnSpc>
              <a:spcBef>
                <a:spcPts val="800"/>
              </a:spcBef>
              <a:spcAft>
                <a:spcPts val="0"/>
              </a:spcAft>
              <a:buClr>
                <a:srgbClr val="25A6E0"/>
              </a:buClr>
              <a:buSzPct val="100000"/>
              <a:buFont typeface="Arial" panose="020B0604020202020204" pitchFamily="34" charset="0"/>
              <a:buChar char="●"/>
              <a:defRPr sz="2667" kern="1200">
                <a:solidFill>
                  <a:schemeClr val="tx1"/>
                </a:solidFill>
                <a:latin typeface="+mn-lt"/>
                <a:ea typeface="+mn-ea"/>
                <a:cs typeface="+mn-cs"/>
              </a:defRPr>
            </a:lvl1pPr>
            <a:lvl2pPr marL="1219170" lvl="1"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2pPr>
            <a:lvl3pPr marL="1828754" lvl="2"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3pPr>
            <a:lvl4pPr marL="2438339" lvl="3"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4pPr>
            <a:lvl5pPr marL="3047924" lvl="4"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5pPr>
            <a:lvl6pPr marL="3657509" lvl="5"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6pPr>
            <a:lvl7pPr marL="4267093" lvl="6"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7pPr>
            <a:lvl8pPr marL="4876678" lvl="7"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8pPr>
            <a:lvl9pPr marL="5486263" lvl="8"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9pPr>
          </a:lstStyle>
          <a:p>
            <a:pPr algn="just"/>
            <a:r>
              <a:rPr lang="en-US" sz="2400" b="1" dirty="0">
                <a:latin typeface="Cambria" panose="02040503050406030204" pitchFamily="18" charset="0"/>
                <a:ea typeface="Cambria" panose="02040503050406030204" pitchFamily="18" charset="0"/>
              </a:rPr>
              <a:t>Over 80% of company problems can be solved by new H2 mobility training</a:t>
            </a:r>
            <a:endParaRPr lang="en-US" sz="1800" i="1" kern="0" dirty="0">
              <a:latin typeface="Cambria" panose="02040503050406030204" pitchFamily="18" charset="0"/>
              <a:ea typeface="Cambria" panose="020405030504060302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78AD867A-09CB-46F0-1FE1-AFE7F4F28655}"/>
              </a:ext>
            </a:extLst>
          </p:cNvPr>
          <p:cNvSpPr/>
          <p:nvPr/>
        </p:nvSpPr>
        <p:spPr>
          <a:xfrm>
            <a:off x="9069185" y="5077158"/>
            <a:ext cx="1928553" cy="781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2">
                  <a:extLst>
                    <a:ext uri="{A12FA001-AC4F-418D-AE19-62706E023703}">
                      <ahyp:hlinkClr xmlns:ahyp="http://schemas.microsoft.com/office/drawing/2018/hyperlinkcolor" val="tx"/>
                    </a:ext>
                  </a:extLst>
                </a:hlinkClick>
              </a:rPr>
              <a:t>Access</a:t>
            </a:r>
            <a:br>
              <a:rPr lang="en-US" dirty="0">
                <a:solidFill>
                  <a:schemeClr val="bg1"/>
                </a:solidFill>
                <a:hlinkClick r:id="rId2">
                  <a:extLst>
                    <a:ext uri="{A12FA001-AC4F-418D-AE19-62706E023703}">
                      <ahyp:hlinkClr xmlns:ahyp="http://schemas.microsoft.com/office/drawing/2018/hyperlinkcolor" val="tx"/>
                    </a:ext>
                  </a:extLst>
                </a:hlinkClick>
              </a:rPr>
            </a:br>
            <a:r>
              <a:rPr lang="en-US" dirty="0">
                <a:solidFill>
                  <a:schemeClr val="bg1"/>
                </a:solidFill>
                <a:hlinkClick r:id="rId2">
                  <a:extLst>
                    <a:ext uri="{A12FA001-AC4F-418D-AE19-62706E023703}">
                      <ahyp:hlinkClr xmlns:ahyp="http://schemas.microsoft.com/office/drawing/2018/hyperlinkcolor" val="tx"/>
                    </a:ext>
                  </a:extLst>
                </a:hlinkClick>
              </a:rPr>
              <a:t>Full report</a:t>
            </a:r>
            <a:endParaRPr lang="en-US" dirty="0">
              <a:solidFill>
                <a:schemeClr val="bg1"/>
              </a:solidFill>
            </a:endParaRPr>
          </a:p>
        </p:txBody>
      </p:sp>
      <p:sp>
        <p:nvSpPr>
          <p:cNvPr id="9" name="Text Placeholder 2">
            <a:extLst>
              <a:ext uri="{FF2B5EF4-FFF2-40B4-BE49-F238E27FC236}">
                <a16:creationId xmlns:a16="http://schemas.microsoft.com/office/drawing/2014/main" id="{1BB97DFF-43E1-CCBF-65CC-5BCCB9D6FFA4}"/>
              </a:ext>
            </a:extLst>
          </p:cNvPr>
          <p:cNvSpPr txBox="1">
            <a:spLocks/>
          </p:cNvSpPr>
          <p:nvPr/>
        </p:nvSpPr>
        <p:spPr>
          <a:xfrm>
            <a:off x="723207" y="5077158"/>
            <a:ext cx="7994073" cy="1100509"/>
          </a:xfrm>
          <a:prstGeom prst="rect">
            <a:avLst/>
          </a:prstGeom>
        </p:spPr>
        <p:txBody>
          <a:bodyPr spcFirstLastPara="1" vert="horz" wrap="square" lIns="0" tIns="0" rIns="0" bIns="0" rtlCol="0" anchor="t" anchorCtr="0">
            <a:noAutofit/>
          </a:bodyPr>
          <a:lstStyle>
            <a:lvl1pPr marL="609585" lvl="0" indent="-474121" algn="l" defTabSz="914400" rtl="0" eaLnBrk="1" latinLnBrk="0" hangingPunct="1">
              <a:lnSpc>
                <a:spcPct val="90000"/>
              </a:lnSpc>
              <a:spcBef>
                <a:spcPts val="800"/>
              </a:spcBef>
              <a:spcAft>
                <a:spcPts val="0"/>
              </a:spcAft>
              <a:buClr>
                <a:srgbClr val="25A6E0"/>
              </a:buClr>
              <a:buSzPct val="100000"/>
              <a:buFont typeface="Arial" panose="020B0604020202020204" pitchFamily="34" charset="0"/>
              <a:buChar char="●"/>
              <a:defRPr sz="2667" kern="1200">
                <a:solidFill>
                  <a:schemeClr val="tx1"/>
                </a:solidFill>
                <a:latin typeface="+mn-lt"/>
                <a:ea typeface="+mn-ea"/>
                <a:cs typeface="+mn-cs"/>
              </a:defRPr>
            </a:lvl1pPr>
            <a:lvl2pPr marL="1219170" lvl="1"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2pPr>
            <a:lvl3pPr marL="1828754" lvl="2"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3pPr>
            <a:lvl4pPr marL="2438339" lvl="3"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4pPr>
            <a:lvl5pPr marL="3047924" lvl="4"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5pPr>
            <a:lvl6pPr marL="3657509" lvl="5"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6pPr>
            <a:lvl7pPr marL="4267093" lvl="6"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7pPr>
            <a:lvl8pPr marL="4876678" lvl="7"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8pPr>
            <a:lvl9pPr marL="5486263" lvl="8"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9pPr>
          </a:lstStyle>
          <a:p>
            <a:pPr lvl="1" algn="just"/>
            <a:r>
              <a:rPr lang="en-US" sz="1800" i="1" dirty="0">
                <a:latin typeface="Cambria" panose="02040503050406030204" pitchFamily="18" charset="0"/>
                <a:ea typeface="Cambria" panose="02040503050406030204" pitchFamily="18" charset="0"/>
              </a:rPr>
              <a:t>Eight out of ten problems identified can be solved by increasing the number of mobility trainings, making them less expensive or even free, and delivering them in a flexible way that does not require excessive amounts of time.</a:t>
            </a:r>
            <a:endParaRPr lang="en-US" sz="1800" i="1" kern="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5485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D3BE-2A0D-812A-A814-E1E8D2FFAE5D}"/>
              </a:ext>
            </a:extLst>
          </p:cNvPr>
          <p:cNvSpPr>
            <a:spLocks noGrp="1"/>
          </p:cNvSpPr>
          <p:nvPr>
            <p:ph type="title"/>
          </p:nvPr>
        </p:nvSpPr>
        <p:spPr>
          <a:xfrm>
            <a:off x="678439" y="478942"/>
            <a:ext cx="5112762" cy="528400"/>
          </a:xfrm>
        </p:spPr>
        <p:txBody>
          <a:bodyPr/>
          <a:lstStyle/>
          <a:p>
            <a:r>
              <a:rPr lang="en-US" sz="4400" dirty="0">
                <a:latin typeface="Cambria" panose="02040503050406030204" pitchFamily="18" charset="0"/>
                <a:ea typeface="Cambria" panose="02040503050406030204" pitchFamily="18" charset="0"/>
              </a:rPr>
              <a:t>Skills Needs Analysis</a:t>
            </a:r>
            <a:endParaRPr lang="en-US" dirty="0"/>
          </a:p>
        </p:txBody>
      </p:sp>
      <p:sp>
        <p:nvSpPr>
          <p:cNvPr id="3" name="Text Placeholder 2">
            <a:extLst>
              <a:ext uri="{FF2B5EF4-FFF2-40B4-BE49-F238E27FC236}">
                <a16:creationId xmlns:a16="http://schemas.microsoft.com/office/drawing/2014/main" id="{BE01B67E-8C6D-31FD-5A49-67A100DFC103}"/>
              </a:ext>
            </a:extLst>
          </p:cNvPr>
          <p:cNvSpPr>
            <a:spLocks noGrp="1"/>
          </p:cNvSpPr>
          <p:nvPr>
            <p:ph type="body" idx="1"/>
          </p:nvPr>
        </p:nvSpPr>
        <p:spPr>
          <a:xfrm>
            <a:off x="513805" y="1152125"/>
            <a:ext cx="11207931" cy="1016310"/>
          </a:xfrm>
        </p:spPr>
        <p:txBody>
          <a:bodyPr/>
          <a:lstStyle/>
          <a:p>
            <a:r>
              <a:rPr lang="en-US" sz="2200" dirty="0">
                <a:latin typeface="Cambria" panose="02040503050406030204" pitchFamily="18" charset="0"/>
                <a:ea typeface="Cambria" panose="02040503050406030204" pitchFamily="18" charset="0"/>
              </a:rPr>
              <a:t>Based on the findings of the previous tasks, we managed to define the necessary skills required by the sector, compiling an all-encompassing report. </a:t>
            </a:r>
          </a:p>
          <a:p>
            <a:pPr marL="135464" indent="0">
              <a:buNone/>
            </a:pPr>
            <a:endParaRPr lang="en-US" sz="22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8FA66CD6-1BA5-051F-88CA-2B8582FB30F0}"/>
              </a:ext>
            </a:extLst>
          </p:cNvPr>
          <p:cNvSpPr txBox="1"/>
          <p:nvPr/>
        </p:nvSpPr>
        <p:spPr>
          <a:xfrm>
            <a:off x="966652" y="2386149"/>
            <a:ext cx="6653348" cy="3323987"/>
          </a:xfrm>
          <a:prstGeom prst="rect">
            <a:avLst/>
          </a:prstGeom>
          <a:noFill/>
        </p:spPr>
        <p:txBody>
          <a:bodyPr wrap="square" rtlCol="0">
            <a:spAutoFit/>
          </a:bodyPr>
          <a:lstStyle/>
          <a:p>
            <a:pPr>
              <a:lnSpc>
                <a:spcPct val="200000"/>
              </a:lnSpc>
            </a:pPr>
            <a:r>
              <a:rPr lang="en-US" sz="2400" b="1" dirty="0">
                <a:latin typeface="Cambria" panose="02040503050406030204" pitchFamily="18" charset="0"/>
                <a:ea typeface="Cambria" panose="02040503050406030204" pitchFamily="18" charset="0"/>
              </a:rPr>
              <a:t>The skills needed are the following:</a:t>
            </a:r>
            <a:endParaRPr lang="en-US" sz="2400" dirty="0">
              <a:latin typeface="Cambria" panose="02040503050406030204" pitchFamily="18" charset="0"/>
              <a:ea typeface="Cambria" panose="02040503050406030204" pitchFamily="18" charset="0"/>
            </a:endParaRPr>
          </a:p>
          <a:p>
            <a:pPr marL="457200" indent="-457200">
              <a:lnSpc>
                <a:spcPct val="200000"/>
              </a:lnSpc>
              <a:buAutoNum type="arabicPeriod"/>
            </a:pPr>
            <a:r>
              <a:rPr lang="en-US" dirty="0">
                <a:latin typeface="Cambria" panose="02040503050406030204" pitchFamily="18" charset="0"/>
                <a:ea typeface="Cambria" panose="02040503050406030204" pitchFamily="18" charset="0"/>
              </a:rPr>
              <a:t>Hydrogen equipment, inspection operation and maintenance. </a:t>
            </a:r>
          </a:p>
          <a:p>
            <a:pPr marL="457200" indent="-457200">
              <a:lnSpc>
                <a:spcPct val="200000"/>
              </a:lnSpc>
              <a:buAutoNum type="arabicPeriod"/>
            </a:pPr>
            <a:r>
              <a:rPr lang="en-US" dirty="0">
                <a:latin typeface="Cambria" panose="02040503050406030204" pitchFamily="18" charset="0"/>
                <a:ea typeface="Cambria" panose="02040503050406030204" pitchFamily="18" charset="0"/>
              </a:rPr>
              <a:t>Safety protocols and provisions related to hydrogen storage. </a:t>
            </a:r>
          </a:p>
          <a:p>
            <a:pPr marL="457200" indent="-457200">
              <a:lnSpc>
                <a:spcPct val="200000"/>
              </a:lnSpc>
              <a:buAutoNum type="arabicPeriod"/>
            </a:pPr>
            <a:r>
              <a:rPr lang="en-US" dirty="0">
                <a:latin typeface="Cambria" panose="02040503050406030204" pitchFamily="18" charset="0"/>
                <a:ea typeface="Cambria" panose="02040503050406030204" pitchFamily="18" charset="0"/>
              </a:rPr>
              <a:t>First aid, emergency and response procedures. </a:t>
            </a:r>
          </a:p>
          <a:p>
            <a:pPr marL="457200" indent="-457200">
              <a:lnSpc>
                <a:spcPct val="200000"/>
              </a:lnSpc>
              <a:buAutoNum type="arabicPeriod"/>
            </a:pPr>
            <a:r>
              <a:rPr lang="en-US" dirty="0">
                <a:latin typeface="Cambria" panose="02040503050406030204" pitchFamily="18" charset="0"/>
                <a:ea typeface="Cambria" panose="02040503050406030204" pitchFamily="18" charset="0"/>
              </a:rPr>
              <a:t>Detect and diagnose faults in H2 vehicles and HRS parts</a:t>
            </a:r>
          </a:p>
          <a:p>
            <a:endParaRPr lang="en-US" dirty="0"/>
          </a:p>
        </p:txBody>
      </p:sp>
    </p:spTree>
    <p:extLst>
      <p:ext uri="{BB962C8B-B14F-4D97-AF65-F5344CB8AC3E}">
        <p14:creationId xmlns:p14="http://schemas.microsoft.com/office/powerpoint/2010/main" val="168128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129E-B8A1-8AE0-5294-A93A09D65C8F}"/>
              </a:ext>
            </a:extLst>
          </p:cNvPr>
          <p:cNvSpPr>
            <a:spLocks noGrp="1"/>
          </p:cNvSpPr>
          <p:nvPr>
            <p:ph type="title"/>
          </p:nvPr>
        </p:nvSpPr>
        <p:spPr>
          <a:xfrm>
            <a:off x="957943" y="94078"/>
            <a:ext cx="8578773" cy="528400"/>
          </a:xfrm>
        </p:spPr>
        <p:txBody>
          <a:bodyPr/>
          <a:lstStyle/>
          <a:p>
            <a:r>
              <a:rPr lang="en-US" sz="4400" dirty="0">
                <a:latin typeface="Cambria" panose="02040503050406030204" pitchFamily="18" charset="0"/>
                <a:ea typeface="Cambria" panose="02040503050406030204" pitchFamily="18" charset="0"/>
              </a:rPr>
              <a:t>Curriculum Structure Design</a:t>
            </a:r>
            <a:endParaRPr lang="en-US" dirty="0"/>
          </a:p>
        </p:txBody>
      </p:sp>
      <p:sp>
        <p:nvSpPr>
          <p:cNvPr id="3" name="Text Placeholder 2">
            <a:extLst>
              <a:ext uri="{FF2B5EF4-FFF2-40B4-BE49-F238E27FC236}">
                <a16:creationId xmlns:a16="http://schemas.microsoft.com/office/drawing/2014/main" id="{27B24E5F-1A3D-8BDD-F901-DC0FCCD4900A}"/>
              </a:ext>
            </a:extLst>
          </p:cNvPr>
          <p:cNvSpPr>
            <a:spLocks noGrp="1"/>
          </p:cNvSpPr>
          <p:nvPr>
            <p:ph type="body" idx="1"/>
          </p:nvPr>
        </p:nvSpPr>
        <p:spPr>
          <a:xfrm>
            <a:off x="844731" y="680104"/>
            <a:ext cx="10058400" cy="337062"/>
          </a:xfrm>
        </p:spPr>
        <p:txBody>
          <a:bodyPr/>
          <a:lstStyle/>
          <a:p>
            <a:pPr marL="135464" indent="0">
              <a:buNone/>
            </a:pPr>
            <a:r>
              <a:rPr lang="en-US" sz="1800" dirty="0">
                <a:latin typeface="Cambria" panose="02040503050406030204" pitchFamily="18" charset="0"/>
                <a:ea typeface="Cambria" panose="02040503050406030204" pitchFamily="18" charset="0"/>
              </a:rPr>
              <a:t>The consortium developed a curriculum based divided into 5 modules according to ECVET principles.</a:t>
            </a:r>
          </a:p>
        </p:txBody>
      </p:sp>
      <p:sp>
        <p:nvSpPr>
          <p:cNvPr id="7" name="TextBox 6">
            <a:extLst>
              <a:ext uri="{FF2B5EF4-FFF2-40B4-BE49-F238E27FC236}">
                <a16:creationId xmlns:a16="http://schemas.microsoft.com/office/drawing/2014/main" id="{99729AD8-99B5-B375-EE34-725A4ECA7EF8}"/>
              </a:ext>
            </a:extLst>
          </p:cNvPr>
          <p:cNvSpPr txBox="1"/>
          <p:nvPr/>
        </p:nvSpPr>
        <p:spPr>
          <a:xfrm>
            <a:off x="957943" y="1749574"/>
            <a:ext cx="3579224" cy="1477328"/>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LU1: Hydrogen introduction and basic properties, behavior, and definitions,  equipment, inspection operation and maintenance</a:t>
            </a:r>
          </a:p>
        </p:txBody>
      </p:sp>
      <p:sp>
        <p:nvSpPr>
          <p:cNvPr id="16" name="TextBox 15">
            <a:extLst>
              <a:ext uri="{FF2B5EF4-FFF2-40B4-BE49-F238E27FC236}">
                <a16:creationId xmlns:a16="http://schemas.microsoft.com/office/drawing/2014/main" id="{E8DF6341-6197-5CC9-9599-C10E95FAE09D}"/>
              </a:ext>
            </a:extLst>
          </p:cNvPr>
          <p:cNvSpPr txBox="1"/>
          <p:nvPr/>
        </p:nvSpPr>
        <p:spPr>
          <a:xfrm>
            <a:off x="5168537" y="1749574"/>
            <a:ext cx="5394960" cy="1815882"/>
          </a:xfrm>
          <a:prstGeom prst="rect">
            <a:avLst/>
          </a:prstGeom>
          <a:solidFill>
            <a:schemeClr val="bg1"/>
          </a:solidFill>
        </p:spPr>
        <p:txBody>
          <a:bodyPr wrap="square" rtlCol="0">
            <a:spAutoFit/>
          </a:bodyPr>
          <a:lstStyle/>
          <a:p>
            <a:pPr marL="342900" indent="-342900">
              <a:buFont typeface="+mj-lt"/>
              <a:buAutoNum type="arabicPeriod"/>
            </a:pPr>
            <a:r>
              <a:rPr lang="en-US" sz="1600" dirty="0">
                <a:effectLst/>
                <a:latin typeface="Cambria" panose="02040503050406030204" pitchFamily="18" charset="0"/>
                <a:ea typeface="Times New Roman" panose="02020603050405020304" pitchFamily="18" charset="0"/>
                <a:cs typeface="Calibri" panose="020F0502020204030204" pitchFamily="34" charset="0"/>
              </a:rPr>
              <a:t>To understand hydrogen fuel properties and behavior.</a:t>
            </a:r>
          </a:p>
          <a:p>
            <a:pPr marL="342900" indent="-342900">
              <a:buFont typeface="+mj-lt"/>
              <a:buAutoNum type="arabicPeriod"/>
            </a:pPr>
            <a:r>
              <a:rPr lang="en-US" sz="1600" dirty="0">
                <a:effectLst/>
                <a:latin typeface="Cambria" panose="02040503050406030204" pitchFamily="18" charset="0"/>
                <a:ea typeface="Times New Roman" panose="02020603050405020304" pitchFamily="18" charset="0"/>
                <a:cs typeface="Calibri" panose="020F0502020204030204" pitchFamily="34" charset="0"/>
              </a:rPr>
              <a:t>To be able to understand basic hydrogen technologies during this course</a:t>
            </a:r>
          </a:p>
          <a:p>
            <a:pPr marL="342900" indent="-342900">
              <a:buFont typeface="+mj-lt"/>
              <a:buAutoNum type="arabicPeriod"/>
            </a:pPr>
            <a:r>
              <a:rPr lang="en-US" sz="1600" dirty="0">
                <a:effectLst/>
                <a:latin typeface="Cambria" panose="02040503050406030204" pitchFamily="18" charset="0"/>
                <a:ea typeface="Times New Roman" panose="02020603050405020304" pitchFamily="18" charset="0"/>
                <a:cs typeface="Calibri" panose="020F0502020204030204" pitchFamily="34" charset="0"/>
              </a:rPr>
              <a:t>To Know and understand the procedures</a:t>
            </a:r>
          </a:p>
          <a:p>
            <a:pPr marL="342900" indent="-342900">
              <a:buFont typeface="+mj-lt"/>
              <a:buAutoNum type="arabicPeriod"/>
            </a:pPr>
            <a:r>
              <a:rPr lang="en-US" sz="1600" dirty="0">
                <a:effectLst/>
                <a:latin typeface="Cambria" panose="02040503050406030204" pitchFamily="18" charset="0"/>
                <a:ea typeface="Times New Roman" panose="02020603050405020304" pitchFamily="18" charset="0"/>
                <a:cs typeface="Calibri" panose="020F0502020204030204" pitchFamily="34" charset="0"/>
              </a:rPr>
              <a:t>To Possess an appropriate knowledge of the installation</a:t>
            </a:r>
            <a:endParaRPr lang="en-US" sz="1600" dirty="0">
              <a:latin typeface="Cambria" panose="02040503050406030204" pitchFamily="18" charset="0"/>
              <a:ea typeface="Times New Roman" panose="02020603050405020304" pitchFamily="18" charset="0"/>
              <a:cs typeface="Calibri" panose="020F0502020204030204" pitchFamily="34" charset="0"/>
            </a:endParaRPr>
          </a:p>
          <a:p>
            <a:pPr marL="342900" indent="-342900">
              <a:buFont typeface="+mj-lt"/>
              <a:buAutoNum type="arabicPeriod"/>
            </a:pPr>
            <a:r>
              <a:rPr lang="en-US" sz="1600" dirty="0">
                <a:effectLst/>
                <a:latin typeface="Cambria" panose="02040503050406030204" pitchFamily="18" charset="0"/>
                <a:ea typeface="Times New Roman" panose="02020603050405020304" pitchFamily="18" charset="0"/>
                <a:cs typeface="Calibri" panose="020F0502020204030204" pitchFamily="34" charset="0"/>
              </a:rPr>
              <a:t>To Solve problems in an effective and safe way when it is required</a:t>
            </a:r>
            <a:endParaRPr lang="en-US" sz="1600" dirty="0"/>
          </a:p>
        </p:txBody>
      </p:sp>
      <p:sp>
        <p:nvSpPr>
          <p:cNvPr id="18" name="TextBox 17">
            <a:extLst>
              <a:ext uri="{FF2B5EF4-FFF2-40B4-BE49-F238E27FC236}">
                <a16:creationId xmlns:a16="http://schemas.microsoft.com/office/drawing/2014/main" id="{501CB476-75DE-C8D5-0F63-5832FE8CBFE4}"/>
              </a:ext>
            </a:extLst>
          </p:cNvPr>
          <p:cNvSpPr txBox="1"/>
          <p:nvPr/>
        </p:nvSpPr>
        <p:spPr>
          <a:xfrm>
            <a:off x="6516188" y="1138069"/>
            <a:ext cx="2699657" cy="36933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rPr>
              <a:t>Learning Outcomes</a:t>
            </a:r>
          </a:p>
        </p:txBody>
      </p:sp>
      <p:sp>
        <p:nvSpPr>
          <p:cNvPr id="20" name="TextBox 19">
            <a:extLst>
              <a:ext uri="{FF2B5EF4-FFF2-40B4-BE49-F238E27FC236}">
                <a16:creationId xmlns:a16="http://schemas.microsoft.com/office/drawing/2014/main" id="{E7366E1A-F63C-78E5-5C25-2BAC499E3491}"/>
              </a:ext>
            </a:extLst>
          </p:cNvPr>
          <p:cNvSpPr txBox="1"/>
          <p:nvPr/>
        </p:nvSpPr>
        <p:spPr>
          <a:xfrm>
            <a:off x="5168536" y="4404621"/>
            <a:ext cx="5394960" cy="1569660"/>
          </a:xfrm>
          <a:prstGeom prst="rect">
            <a:avLst/>
          </a:prstGeom>
          <a:solidFill>
            <a:schemeClr val="bg1"/>
          </a:solidFill>
        </p:spPr>
        <p:txBody>
          <a:bodyPr wrap="square" rtlCol="0">
            <a:spAutoFit/>
          </a:bodyPr>
          <a:lstStyle/>
          <a:p>
            <a:r>
              <a:rPr lang="en-US" sz="16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To Review response plans based on experience</a:t>
            </a:r>
            <a:br>
              <a:rPr lang="en-US" sz="16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en-US" sz="16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2. To Identify and addresses concerns regarding the safe use of hydrogen</a:t>
            </a:r>
            <a:br>
              <a:rPr lang="en-US" sz="16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en-US" sz="16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3. To Understand the properties of hydrogen, how it compares to other fuels, and the safety mechanisms of hydrogen systems</a:t>
            </a:r>
            <a:endParaRPr lang="en-US" sz="1600" dirty="0"/>
          </a:p>
        </p:txBody>
      </p:sp>
      <p:sp>
        <p:nvSpPr>
          <p:cNvPr id="21" name="Text Placeholder 4">
            <a:extLst>
              <a:ext uri="{FF2B5EF4-FFF2-40B4-BE49-F238E27FC236}">
                <a16:creationId xmlns:a16="http://schemas.microsoft.com/office/drawing/2014/main" id="{509190D3-33EC-DCCA-8409-014159F158F7}"/>
              </a:ext>
            </a:extLst>
          </p:cNvPr>
          <p:cNvSpPr txBox="1">
            <a:spLocks/>
          </p:cNvSpPr>
          <p:nvPr/>
        </p:nvSpPr>
        <p:spPr>
          <a:xfrm>
            <a:off x="957943" y="4404621"/>
            <a:ext cx="3230880" cy="850489"/>
          </a:xfrm>
          <a:prstGeom prst="rect">
            <a:avLst/>
          </a:prstGeom>
          <a:noFill/>
        </p:spPr>
        <p:txBody>
          <a:bodyPr spcFirstLastPara="1" vert="horz" wrap="square" lIns="0" tIns="0" rIns="0" bIns="0" rtlCol="0" anchor="t" anchorCtr="0">
            <a:spAutoFit/>
          </a:bodyPr>
          <a:lstStyle>
            <a:lvl1pPr marL="609585" lvl="0" indent="-474121" algn="l" defTabSz="914400" rtl="0" eaLnBrk="1" latinLnBrk="0" hangingPunct="1">
              <a:lnSpc>
                <a:spcPct val="90000"/>
              </a:lnSpc>
              <a:spcBef>
                <a:spcPts val="800"/>
              </a:spcBef>
              <a:spcAft>
                <a:spcPts val="0"/>
              </a:spcAft>
              <a:buClr>
                <a:srgbClr val="25A6E0"/>
              </a:buClr>
              <a:buSzPct val="100000"/>
              <a:buFont typeface="Arial" panose="020B0604020202020204" pitchFamily="34" charset="0"/>
              <a:buChar char="●"/>
              <a:defRPr sz="2667" kern="1200">
                <a:solidFill>
                  <a:schemeClr val="tx1"/>
                </a:solidFill>
                <a:latin typeface="+mn-lt"/>
                <a:ea typeface="+mn-ea"/>
                <a:cs typeface="+mn-cs"/>
              </a:defRPr>
            </a:lvl1pPr>
            <a:lvl2pPr marL="1219170" lvl="1"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2pPr>
            <a:lvl3pPr marL="1828754" lvl="2"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3pPr>
            <a:lvl4pPr marL="2438339" lvl="3"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4pPr>
            <a:lvl5pPr marL="3047924" lvl="4"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5pPr>
            <a:lvl6pPr marL="3657509" lvl="5"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6pPr>
            <a:lvl7pPr marL="4267093" lvl="6"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7pPr>
            <a:lvl8pPr marL="4876678" lvl="7"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8pPr>
            <a:lvl9pPr marL="5486263" lvl="8"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9pPr>
          </a:lstStyle>
          <a:p>
            <a:pPr marL="135464" indent="0">
              <a:buNone/>
            </a:pPr>
            <a:r>
              <a:rPr lang="en-US" sz="1800" b="1" dirty="0">
                <a:latin typeface="Cambria" panose="02040503050406030204" pitchFamily="18" charset="0"/>
                <a:ea typeface="Cambria" panose="02040503050406030204" pitchFamily="18" charset="0"/>
              </a:rPr>
              <a:t>LU2: Safety  protocols and provisions related to hydrogen storage</a:t>
            </a:r>
          </a:p>
        </p:txBody>
      </p:sp>
    </p:spTree>
    <p:extLst>
      <p:ext uri="{BB962C8B-B14F-4D97-AF65-F5344CB8AC3E}">
        <p14:creationId xmlns:p14="http://schemas.microsoft.com/office/powerpoint/2010/main" val="104120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B7C8B8-C32C-E4B7-087E-905770A952D3}"/>
              </a:ext>
            </a:extLst>
          </p:cNvPr>
          <p:cNvSpPr txBox="1"/>
          <p:nvPr/>
        </p:nvSpPr>
        <p:spPr>
          <a:xfrm>
            <a:off x="687978" y="1081516"/>
            <a:ext cx="2690949" cy="923330"/>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LU3: First aid, emergency and response procedures</a:t>
            </a:r>
          </a:p>
        </p:txBody>
      </p:sp>
      <p:sp>
        <p:nvSpPr>
          <p:cNvPr id="7" name="TextBox 6">
            <a:extLst>
              <a:ext uri="{FF2B5EF4-FFF2-40B4-BE49-F238E27FC236}">
                <a16:creationId xmlns:a16="http://schemas.microsoft.com/office/drawing/2014/main" id="{82982C6A-F593-91AC-AB59-164F9678478C}"/>
              </a:ext>
            </a:extLst>
          </p:cNvPr>
          <p:cNvSpPr txBox="1"/>
          <p:nvPr/>
        </p:nvSpPr>
        <p:spPr>
          <a:xfrm>
            <a:off x="687978" y="2865120"/>
            <a:ext cx="2760617" cy="923330"/>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LU4: Detection and diagnosis faults in H2 vehicles</a:t>
            </a:r>
          </a:p>
        </p:txBody>
      </p:sp>
      <p:sp>
        <p:nvSpPr>
          <p:cNvPr id="8" name="TextBox 7">
            <a:extLst>
              <a:ext uri="{FF2B5EF4-FFF2-40B4-BE49-F238E27FC236}">
                <a16:creationId xmlns:a16="http://schemas.microsoft.com/office/drawing/2014/main" id="{B4425424-0EA4-F128-9510-EA275C531D28}"/>
              </a:ext>
            </a:extLst>
          </p:cNvPr>
          <p:cNvSpPr txBox="1"/>
          <p:nvPr/>
        </p:nvSpPr>
        <p:spPr>
          <a:xfrm>
            <a:off x="687978" y="4648724"/>
            <a:ext cx="2760616" cy="923330"/>
          </a:xfrm>
          <a:prstGeom prst="rect">
            <a:avLst/>
          </a:prstGeom>
          <a:solidFill>
            <a:schemeClr val="bg1"/>
          </a:solidFill>
        </p:spPr>
        <p:txBody>
          <a:bodyPr wrap="square" rtlCol="0">
            <a:spAutoFit/>
          </a:bodyPr>
          <a:lstStyle/>
          <a:p>
            <a:r>
              <a:rPr lang="en-US" b="1" dirty="0">
                <a:latin typeface="Cambria" panose="02040503050406030204" pitchFamily="18" charset="0"/>
                <a:ea typeface="Cambria" panose="02040503050406030204" pitchFamily="18" charset="0"/>
              </a:rPr>
              <a:t>LU5: Detection and diagnosis faults in HRS parts</a:t>
            </a:r>
          </a:p>
        </p:txBody>
      </p:sp>
      <p:sp>
        <p:nvSpPr>
          <p:cNvPr id="10" name="TextBox 9">
            <a:extLst>
              <a:ext uri="{FF2B5EF4-FFF2-40B4-BE49-F238E27FC236}">
                <a16:creationId xmlns:a16="http://schemas.microsoft.com/office/drawing/2014/main" id="{E897AC9B-2C36-2F23-3A28-D3535E23BC17}"/>
              </a:ext>
            </a:extLst>
          </p:cNvPr>
          <p:cNvSpPr txBox="1"/>
          <p:nvPr/>
        </p:nvSpPr>
        <p:spPr>
          <a:xfrm>
            <a:off x="6448696" y="731948"/>
            <a:ext cx="2281647"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Learning Outcomes</a:t>
            </a:r>
          </a:p>
        </p:txBody>
      </p:sp>
      <p:sp>
        <p:nvSpPr>
          <p:cNvPr id="11" name="TextBox 10">
            <a:extLst>
              <a:ext uri="{FF2B5EF4-FFF2-40B4-BE49-F238E27FC236}">
                <a16:creationId xmlns:a16="http://schemas.microsoft.com/office/drawing/2014/main" id="{2729DAD9-57D9-ED6A-928B-0A164AD901BF}"/>
              </a:ext>
            </a:extLst>
          </p:cNvPr>
          <p:cNvSpPr txBox="1"/>
          <p:nvPr/>
        </p:nvSpPr>
        <p:spPr>
          <a:xfrm>
            <a:off x="5007429" y="1101280"/>
            <a:ext cx="5381896" cy="1200329"/>
          </a:xfrm>
          <a:prstGeom prst="rect">
            <a:avLst/>
          </a:prstGeom>
          <a:noFill/>
        </p:spPr>
        <p:txBody>
          <a:bodyPr wrap="square" rtlCol="0">
            <a:spAutoFit/>
          </a:bodyPr>
          <a:lstStyle/>
          <a:p>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To Identify typical ignition sources and other potential hazards</a:t>
            </a:r>
            <a:b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2. To Understand First aid, emergency and response procedures</a:t>
            </a:r>
            <a:endParaRPr lang="en-US" dirty="0"/>
          </a:p>
        </p:txBody>
      </p:sp>
      <p:sp>
        <p:nvSpPr>
          <p:cNvPr id="12" name="TextBox 11">
            <a:extLst>
              <a:ext uri="{FF2B5EF4-FFF2-40B4-BE49-F238E27FC236}">
                <a16:creationId xmlns:a16="http://schemas.microsoft.com/office/drawing/2014/main" id="{3B881615-C3F1-3D06-2AB8-B18A0BB1076C}"/>
              </a:ext>
            </a:extLst>
          </p:cNvPr>
          <p:cNvSpPr txBox="1"/>
          <p:nvPr/>
        </p:nvSpPr>
        <p:spPr>
          <a:xfrm>
            <a:off x="5007429" y="2551837"/>
            <a:ext cx="6557554" cy="1754326"/>
          </a:xfrm>
          <a:prstGeom prst="rect">
            <a:avLst/>
          </a:prstGeom>
          <a:solidFill>
            <a:schemeClr val="bg1"/>
          </a:solidFill>
        </p:spPr>
        <p:txBody>
          <a:bodyPr wrap="square" rtlCol="0">
            <a:spAutoFit/>
          </a:bodyPr>
          <a:lstStyle/>
          <a:p>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To Understand Hydrogen vehicles</a:t>
            </a:r>
            <a:b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2. To Understand H</a:t>
            </a:r>
            <a:r>
              <a:rPr lang="en-US" sz="1800" baseline="-250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2</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combustion. Internal combustion engines, boilers, and turbines</a:t>
            </a:r>
            <a:b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3. To Understand systems integrated</a:t>
            </a:r>
            <a:b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4. To Use protocols and routines, control and problem solving</a:t>
            </a:r>
            <a:b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5. Unload of hydrogen transport trucks</a:t>
            </a:r>
            <a:endParaRPr lang="en-US" dirty="0"/>
          </a:p>
        </p:txBody>
      </p:sp>
      <p:sp>
        <p:nvSpPr>
          <p:cNvPr id="13" name="TextBox 12">
            <a:extLst>
              <a:ext uri="{FF2B5EF4-FFF2-40B4-BE49-F238E27FC236}">
                <a16:creationId xmlns:a16="http://schemas.microsoft.com/office/drawing/2014/main" id="{19A59255-EBD4-9F90-40A0-782EEB0BF3AA}"/>
              </a:ext>
            </a:extLst>
          </p:cNvPr>
          <p:cNvSpPr txBox="1"/>
          <p:nvPr/>
        </p:nvSpPr>
        <p:spPr>
          <a:xfrm>
            <a:off x="5007429" y="4648724"/>
            <a:ext cx="5164183" cy="1477328"/>
          </a:xfrm>
          <a:prstGeom prst="rect">
            <a:avLst/>
          </a:prstGeom>
          <a:solidFill>
            <a:schemeClr val="bg1"/>
          </a:solidFill>
        </p:spPr>
        <p:txBody>
          <a:bodyPr wrap="square" rtlCol="0">
            <a:spAutoFit/>
          </a:bodyPr>
          <a:lstStyle/>
          <a:p>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To Understand HRS installation</a:t>
            </a:r>
            <a:b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2. To Possess an appropriate knowledge HRS maintenance and safety operation</a:t>
            </a:r>
            <a:b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3. To Understand HRS parts and operations refueling vehicles</a:t>
            </a:r>
            <a:endParaRPr lang="en-US" dirty="0"/>
          </a:p>
        </p:txBody>
      </p:sp>
      <p:sp>
        <p:nvSpPr>
          <p:cNvPr id="5" name="Title 1">
            <a:extLst>
              <a:ext uri="{FF2B5EF4-FFF2-40B4-BE49-F238E27FC236}">
                <a16:creationId xmlns:a16="http://schemas.microsoft.com/office/drawing/2014/main" id="{72932B5A-E9DD-03A3-D6A3-BB92717C87CE}"/>
              </a:ext>
            </a:extLst>
          </p:cNvPr>
          <p:cNvSpPr txBox="1">
            <a:spLocks/>
          </p:cNvSpPr>
          <p:nvPr/>
        </p:nvSpPr>
        <p:spPr>
          <a:xfrm>
            <a:off x="757645" y="123931"/>
            <a:ext cx="8578773"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200"/>
              <a:buNone/>
              <a:defRPr sz="4400" kern="1200">
                <a:solidFill>
                  <a:srgbClr val="25A6E0"/>
                </a:solidFill>
                <a:latin typeface="+mj-lt"/>
                <a:ea typeface="+mj-ea"/>
                <a:cs typeface="+mj-cs"/>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latin typeface="Cambria" panose="02040503050406030204" pitchFamily="18" charset="0"/>
                <a:ea typeface="Cambria" panose="02040503050406030204" pitchFamily="18" charset="0"/>
              </a:rPr>
              <a:t>Curriculum Structure Design</a:t>
            </a:r>
            <a:endParaRPr lang="en-US" dirty="0"/>
          </a:p>
        </p:txBody>
      </p:sp>
    </p:spTree>
    <p:extLst>
      <p:ext uri="{BB962C8B-B14F-4D97-AF65-F5344CB8AC3E}">
        <p14:creationId xmlns:p14="http://schemas.microsoft.com/office/powerpoint/2010/main" val="3646382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1181</Words>
  <Application>Microsoft Office PowerPoint</Application>
  <PresentationFormat>Widescreen</PresentationFormat>
  <Paragraphs>95</Paragraphs>
  <Slides>13</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Cambria</vt:lpstr>
      <vt:lpstr>Courier New</vt:lpstr>
      <vt:lpstr>Inter</vt:lpstr>
      <vt:lpstr>Orbitron</vt:lpstr>
      <vt:lpstr>Office Theme</vt:lpstr>
      <vt:lpstr>2nd digital presentation</vt:lpstr>
      <vt:lpstr>What is UPHYMOB?</vt:lpstr>
      <vt:lpstr>Our progress so far…</vt:lpstr>
      <vt:lpstr>In the past few months …</vt:lpstr>
      <vt:lpstr>Research and data gathering</vt:lpstr>
      <vt:lpstr>Research results</vt:lpstr>
      <vt:lpstr>Skills Needs Analysis</vt:lpstr>
      <vt:lpstr>Curriculum Structure Design</vt:lpstr>
      <vt:lpstr>PowerPoint Presentation</vt:lpstr>
      <vt:lpstr>We address…</vt:lpstr>
      <vt:lpstr>What’s next?</vt:lpstr>
      <vt:lpstr>Working to support upskilling for H2 mobility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digital presentation</dc:title>
  <dc:creator>Alexandros Vakoulas</dc:creator>
  <cp:lastModifiedBy>Giorgos Dimitriadis</cp:lastModifiedBy>
  <cp:revision>42</cp:revision>
  <dcterms:created xsi:type="dcterms:W3CDTF">2022-06-14T06:13:01Z</dcterms:created>
  <dcterms:modified xsi:type="dcterms:W3CDTF">2023-06-29T13:01:36Z</dcterms:modified>
</cp:coreProperties>
</file>